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ags/tag6.xml" ContentType="application/vnd.openxmlformats-officedocument.presentationml.tags+xml"/>
  <Override PartName="/ppt/tags/tag7.xml" ContentType="application/vnd.openxmlformats-officedocument.presentationml.tags+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3.xml" ContentType="application/vnd.openxmlformats-officedocument.them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heme/theme4.xml" ContentType="application/vnd.openxmlformats-officedocument.theme+xml"/>
  <Override PartName="/ppt/tags/tag44.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45.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46.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tags/tag47.xml" ContentType="application/vnd.openxmlformats-officedocument.presentationml.tags+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tags/tag48.xml" ContentType="application/vnd.openxmlformats-officedocument.presentationml.tags+xml"/>
  <Override PartName="/ppt/notesSlides/notesSlide38.xml" ContentType="application/vnd.openxmlformats-officedocument.presentationml.notesSlide+xml"/>
  <Override PartName="/ppt/tags/tag49.xml" ContentType="application/vnd.openxmlformats-officedocument.presentationml.tags+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tags/tag50.xml" ContentType="application/vnd.openxmlformats-officedocument.presentationml.tags+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tags/tag51.xml" ContentType="application/vnd.openxmlformats-officedocument.presentationml.tags+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tags/tag52.xml" ContentType="application/vnd.openxmlformats-officedocument.presentationml.tags+xml"/>
  <Override PartName="/ppt/notesSlides/notesSlide53.xml" ContentType="application/vnd.openxmlformats-officedocument.presentationml.notesSlide+xml"/>
  <Override PartName="/ppt/tags/tag53.xml" ContentType="application/vnd.openxmlformats-officedocument.presentationml.tags+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tags/tag54.xml" ContentType="application/vnd.openxmlformats-officedocument.presentationml.tags+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tags/tag55.xml" ContentType="application/vnd.openxmlformats-officedocument.presentationml.tags+xml"/>
  <Override PartName="/ppt/notesSlides/notesSlide63.xml" ContentType="application/vnd.openxmlformats-officedocument.presentationml.notesSlide+xml"/>
  <Override PartName="/ppt/tags/tag56.xml" ContentType="application/vnd.openxmlformats-officedocument.presentationml.tags+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tags/tag57.xml" ContentType="application/vnd.openxmlformats-officedocument.presentationml.tags+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tags/tag58.xml" ContentType="application/vnd.openxmlformats-officedocument.presentationml.tags+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tags/tag59.xml" ContentType="application/vnd.openxmlformats-officedocument.presentationml.tags+xml"/>
  <Override PartName="/ppt/notesSlides/notesSlide7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65" r:id="rId5"/>
    <p:sldMasterId id="2147483678" r:id="rId6"/>
  </p:sldMasterIdLst>
  <p:notesMasterIdLst>
    <p:notesMasterId r:id="rId88"/>
  </p:notesMasterIdLst>
  <p:sldIdLst>
    <p:sldId id="2076138295" r:id="rId7"/>
    <p:sldId id="2076138301" r:id="rId8"/>
    <p:sldId id="2076138307" r:id="rId9"/>
    <p:sldId id="2076138309" r:id="rId10"/>
    <p:sldId id="2076138327" r:id="rId11"/>
    <p:sldId id="2076138325" r:id="rId12"/>
    <p:sldId id="2076138328" r:id="rId13"/>
    <p:sldId id="2076138329" r:id="rId14"/>
    <p:sldId id="2076138399" r:id="rId15"/>
    <p:sldId id="2076138330" r:id="rId16"/>
    <p:sldId id="2076138400" r:id="rId17"/>
    <p:sldId id="2076138401" r:id="rId18"/>
    <p:sldId id="2076138404" r:id="rId19"/>
    <p:sldId id="2076138402" r:id="rId20"/>
    <p:sldId id="2076138403" r:id="rId21"/>
    <p:sldId id="2076138331" r:id="rId22"/>
    <p:sldId id="2076138438" r:id="rId23"/>
    <p:sldId id="2076138326" r:id="rId24"/>
    <p:sldId id="1370" r:id="rId25"/>
    <p:sldId id="2076138405" r:id="rId26"/>
    <p:sldId id="2076138406" r:id="rId27"/>
    <p:sldId id="2076138407" r:id="rId28"/>
    <p:sldId id="2076138408" r:id="rId29"/>
    <p:sldId id="2076138409" r:id="rId30"/>
    <p:sldId id="2076138439" r:id="rId31"/>
    <p:sldId id="2076138311" r:id="rId32"/>
    <p:sldId id="2076138410" r:id="rId33"/>
    <p:sldId id="2076138361" r:id="rId34"/>
    <p:sldId id="2076138362" r:id="rId35"/>
    <p:sldId id="2076138413" r:id="rId36"/>
    <p:sldId id="2076138414" r:id="rId37"/>
    <p:sldId id="2076138412" r:id="rId38"/>
    <p:sldId id="2076138415" r:id="rId39"/>
    <p:sldId id="2076138365" r:id="rId40"/>
    <p:sldId id="2076138366" r:id="rId41"/>
    <p:sldId id="2076138424" r:id="rId42"/>
    <p:sldId id="2076138440" r:id="rId43"/>
    <p:sldId id="2076138310" r:id="rId44"/>
    <p:sldId id="2076138298" r:id="rId45"/>
    <p:sldId id="2076138299" r:id="rId46"/>
    <p:sldId id="2076138300" r:id="rId47"/>
    <p:sldId id="2076138312" r:id="rId48"/>
    <p:sldId id="2076138209" r:id="rId49"/>
    <p:sldId id="2076138313" r:id="rId50"/>
    <p:sldId id="2076138417" r:id="rId51"/>
    <p:sldId id="2076138416" r:id="rId52"/>
    <p:sldId id="2076138418" r:id="rId53"/>
    <p:sldId id="2076138441" r:id="rId54"/>
    <p:sldId id="2076138314" r:id="rId55"/>
    <p:sldId id="2076138419" r:id="rId56"/>
    <p:sldId id="2076138420" r:id="rId57"/>
    <p:sldId id="2076138357" r:id="rId58"/>
    <p:sldId id="2076138358" r:id="rId59"/>
    <p:sldId id="2076138423" r:id="rId60"/>
    <p:sldId id="2076138315" r:id="rId61"/>
    <p:sldId id="2076138316" r:id="rId62"/>
    <p:sldId id="2076138317" r:id="rId63"/>
    <p:sldId id="2076138425" r:id="rId64"/>
    <p:sldId id="2076138426" r:id="rId65"/>
    <p:sldId id="2076138359" r:id="rId66"/>
    <p:sldId id="2076138429" r:id="rId67"/>
    <p:sldId id="2076138318" r:id="rId68"/>
    <p:sldId id="2076138427" r:id="rId69"/>
    <p:sldId id="2076138428" r:id="rId70"/>
    <p:sldId id="2076138434" r:id="rId71"/>
    <p:sldId id="2076138319" r:id="rId72"/>
    <p:sldId id="2076138320" r:id="rId73"/>
    <p:sldId id="2076138321" r:id="rId74"/>
    <p:sldId id="2076138437" r:id="rId75"/>
    <p:sldId id="2076138436" r:id="rId76"/>
    <p:sldId id="2076138322" r:id="rId77"/>
    <p:sldId id="2076138430" r:id="rId78"/>
    <p:sldId id="2076138431" r:id="rId79"/>
    <p:sldId id="2076138433" r:id="rId80"/>
    <p:sldId id="2076138432" r:id="rId81"/>
    <p:sldId id="2076138323" r:id="rId82"/>
    <p:sldId id="2076138435" r:id="rId83"/>
    <p:sldId id="2076138442" r:id="rId84"/>
    <p:sldId id="2076138324" r:id="rId85"/>
    <p:sldId id="1387" r:id="rId86"/>
    <p:sldId id="2076138226" r:id="rId8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ay 1" id="{A3FD876F-93F0-4AF7-99F5-93D310BFAB0A}">
          <p14:sldIdLst>
            <p14:sldId id="2076138295"/>
            <p14:sldId id="2076138301"/>
            <p14:sldId id="2076138307"/>
            <p14:sldId id="2076138309"/>
            <p14:sldId id="2076138327"/>
            <p14:sldId id="2076138325"/>
            <p14:sldId id="2076138328"/>
            <p14:sldId id="2076138329"/>
            <p14:sldId id="2076138399"/>
            <p14:sldId id="2076138330"/>
            <p14:sldId id="2076138400"/>
            <p14:sldId id="2076138401"/>
            <p14:sldId id="2076138404"/>
            <p14:sldId id="2076138402"/>
            <p14:sldId id="2076138403"/>
            <p14:sldId id="2076138331"/>
            <p14:sldId id="2076138438"/>
            <p14:sldId id="2076138326"/>
            <p14:sldId id="1370"/>
            <p14:sldId id="2076138405"/>
            <p14:sldId id="2076138406"/>
            <p14:sldId id="2076138407"/>
            <p14:sldId id="2076138408"/>
            <p14:sldId id="2076138409"/>
            <p14:sldId id="2076138439"/>
            <p14:sldId id="2076138311"/>
            <p14:sldId id="2076138410"/>
            <p14:sldId id="2076138361"/>
            <p14:sldId id="2076138362"/>
            <p14:sldId id="2076138413"/>
            <p14:sldId id="2076138414"/>
            <p14:sldId id="2076138412"/>
            <p14:sldId id="2076138415"/>
            <p14:sldId id="2076138365"/>
            <p14:sldId id="2076138366"/>
            <p14:sldId id="2076138424"/>
            <p14:sldId id="2076138440"/>
            <p14:sldId id="2076138310"/>
            <p14:sldId id="2076138298"/>
            <p14:sldId id="2076138299"/>
            <p14:sldId id="2076138300"/>
            <p14:sldId id="2076138312"/>
            <p14:sldId id="2076138209"/>
            <p14:sldId id="2076138313"/>
            <p14:sldId id="2076138417"/>
            <p14:sldId id="2076138416"/>
            <p14:sldId id="2076138418"/>
            <p14:sldId id="2076138441"/>
            <p14:sldId id="2076138314"/>
            <p14:sldId id="2076138419"/>
            <p14:sldId id="2076138420"/>
            <p14:sldId id="2076138357"/>
            <p14:sldId id="2076138358"/>
            <p14:sldId id="2076138423"/>
            <p14:sldId id="2076138315"/>
            <p14:sldId id="2076138316"/>
            <p14:sldId id="2076138317"/>
            <p14:sldId id="2076138425"/>
            <p14:sldId id="2076138426"/>
            <p14:sldId id="2076138359"/>
            <p14:sldId id="2076138429"/>
            <p14:sldId id="2076138318"/>
            <p14:sldId id="2076138427"/>
            <p14:sldId id="2076138428"/>
            <p14:sldId id="2076138434"/>
            <p14:sldId id="2076138319"/>
            <p14:sldId id="2076138320"/>
            <p14:sldId id="2076138321"/>
            <p14:sldId id="2076138437"/>
            <p14:sldId id="2076138436"/>
            <p14:sldId id="2076138322"/>
            <p14:sldId id="2076138430"/>
            <p14:sldId id="2076138431"/>
            <p14:sldId id="2076138433"/>
            <p14:sldId id="2076138432"/>
            <p14:sldId id="2076138323"/>
            <p14:sldId id="2076138435"/>
            <p14:sldId id="2076138442"/>
            <p14:sldId id="2076138324"/>
            <p14:sldId id="1387"/>
            <p14:sldId id="207613822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B50"/>
    <a:srgbClr val="00188F"/>
    <a:srgbClr val="5C005C"/>
    <a:srgbClr val="D83B01"/>
    <a:srgbClr val="FFB900"/>
    <a:srgbClr val="B4A0FF"/>
    <a:srgbClr val="32145A"/>
    <a:srgbClr val="FFF100"/>
    <a:srgbClr val="5C2D91"/>
    <a:srgbClr val="D6DCE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1648" autoAdjust="0"/>
    <p:restoredTop sz="67920" autoAdjust="0"/>
  </p:normalViewPr>
  <p:slideViewPr>
    <p:cSldViewPr snapToGrid="0">
      <p:cViewPr varScale="1">
        <p:scale>
          <a:sx n="77" d="100"/>
          <a:sy n="77" d="100"/>
        </p:scale>
        <p:origin x="1530" y="90"/>
      </p:cViewPr>
      <p:guideLst/>
    </p:cSldViewPr>
  </p:slideViewPr>
  <p:notesTextViewPr>
    <p:cViewPr>
      <p:scale>
        <a:sx n="3" d="2"/>
        <a:sy n="3" d="2"/>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slide" Target="slides/slide49.xml"/><Relationship Id="rId63" Type="http://schemas.openxmlformats.org/officeDocument/2006/relationships/slide" Target="slides/slide57.xml"/><Relationship Id="rId68" Type="http://schemas.openxmlformats.org/officeDocument/2006/relationships/slide" Target="slides/slide62.xml"/><Relationship Id="rId76" Type="http://schemas.openxmlformats.org/officeDocument/2006/relationships/slide" Target="slides/slide70.xml"/><Relationship Id="rId84" Type="http://schemas.openxmlformats.org/officeDocument/2006/relationships/slide" Target="slides/slide78.xml"/><Relationship Id="rId89" Type="http://schemas.openxmlformats.org/officeDocument/2006/relationships/presProps" Target="presProps.xml"/><Relationship Id="rId7" Type="http://schemas.openxmlformats.org/officeDocument/2006/relationships/slide" Target="slides/slide1.xml"/><Relationship Id="rId71" Type="http://schemas.openxmlformats.org/officeDocument/2006/relationships/slide" Target="slides/slide65.xml"/><Relationship Id="rId92"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66" Type="http://schemas.openxmlformats.org/officeDocument/2006/relationships/slide" Target="slides/slide60.xml"/><Relationship Id="rId74" Type="http://schemas.openxmlformats.org/officeDocument/2006/relationships/slide" Target="slides/slide68.xml"/><Relationship Id="rId79" Type="http://schemas.openxmlformats.org/officeDocument/2006/relationships/slide" Target="slides/slide73.xml"/><Relationship Id="rId87" Type="http://schemas.openxmlformats.org/officeDocument/2006/relationships/slide" Target="slides/slide81.xml"/><Relationship Id="rId5" Type="http://schemas.openxmlformats.org/officeDocument/2006/relationships/slideMaster" Target="slideMasters/slideMaster2.xml"/><Relationship Id="rId61" Type="http://schemas.openxmlformats.org/officeDocument/2006/relationships/slide" Target="slides/slide55.xml"/><Relationship Id="rId82" Type="http://schemas.openxmlformats.org/officeDocument/2006/relationships/slide" Target="slides/slide76.xml"/><Relationship Id="rId90" Type="http://schemas.openxmlformats.org/officeDocument/2006/relationships/viewProps" Target="viewProps.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slide" Target="slides/slide58.xml"/><Relationship Id="rId69" Type="http://schemas.openxmlformats.org/officeDocument/2006/relationships/slide" Target="slides/slide63.xml"/><Relationship Id="rId77" Type="http://schemas.openxmlformats.org/officeDocument/2006/relationships/slide" Target="slides/slide71.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80" Type="http://schemas.openxmlformats.org/officeDocument/2006/relationships/slide" Target="slides/slide74.xml"/><Relationship Id="rId85" Type="http://schemas.openxmlformats.org/officeDocument/2006/relationships/slide" Target="slides/slide79.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slide" Target="slides/slide6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slide" Target="slides/slide64.xml"/><Relationship Id="rId75" Type="http://schemas.openxmlformats.org/officeDocument/2006/relationships/slide" Target="slides/slide69.xml"/><Relationship Id="rId83" Type="http://schemas.openxmlformats.org/officeDocument/2006/relationships/slide" Target="slides/slide77.xml"/><Relationship Id="rId88" Type="http://schemas.openxmlformats.org/officeDocument/2006/relationships/notesMaster" Target="notesMasters/notesMaster1.xml"/><Relationship Id="rId9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slide" Target="slides/slide67.xml"/><Relationship Id="rId78" Type="http://schemas.openxmlformats.org/officeDocument/2006/relationships/slide" Target="slides/slide72.xml"/><Relationship Id="rId81" Type="http://schemas.openxmlformats.org/officeDocument/2006/relationships/slide" Target="slides/slide75.xml"/><Relationship Id="rId86" Type="http://schemas.openxmlformats.org/officeDocument/2006/relationships/slide" Target="slides/slide80.xml"/><Relationship Id="rId4" Type="http://schemas.openxmlformats.org/officeDocument/2006/relationships/slideMaster" Target="slideMasters/slideMaster1.xml"/><Relationship Id="rId9" Type="http://schemas.openxmlformats.org/officeDocument/2006/relationships/slide" Target="slides/slide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F4EB405-61DB-4AEA-93E9-B9C4513BE5EF}" type="doc">
      <dgm:prSet loTypeId="urn:microsoft.com/office/officeart/2005/8/layout/cycle3" loCatId="cycle" qsTypeId="urn:microsoft.com/office/officeart/2005/8/quickstyle/simple1" qsCatId="simple" csTypeId="urn:microsoft.com/office/officeart/2005/8/colors/accent1_2" csCatId="accent1" phldr="1"/>
      <dgm:spPr/>
      <dgm:t>
        <a:bodyPr/>
        <a:lstStyle/>
        <a:p>
          <a:endParaRPr lang="en-US"/>
        </a:p>
      </dgm:t>
    </dgm:pt>
    <dgm:pt modelId="{7BC9D5F8-B714-4353-ABE8-EE5E9BC675EF}">
      <dgm:prSet phldrT="[Text]"/>
      <dgm:spPr/>
      <dgm:t>
        <a:bodyPr/>
        <a:lstStyle/>
        <a:p>
          <a:r>
            <a:rPr lang="en-US" dirty="0"/>
            <a:t>Business and data understanding</a:t>
          </a:r>
        </a:p>
      </dgm:t>
    </dgm:pt>
    <dgm:pt modelId="{9D68B1FE-D26A-4411-A3A6-0A3A85D8733B}" type="parTrans" cxnId="{255A6C85-D6E3-4D49-B100-3323BC55B8A0}">
      <dgm:prSet/>
      <dgm:spPr/>
      <dgm:t>
        <a:bodyPr/>
        <a:lstStyle/>
        <a:p>
          <a:endParaRPr lang="en-US"/>
        </a:p>
      </dgm:t>
    </dgm:pt>
    <dgm:pt modelId="{DEFABD79-7E1C-474E-8ED2-71B58D4391EB}" type="sibTrans" cxnId="{255A6C85-D6E3-4D49-B100-3323BC55B8A0}">
      <dgm:prSet/>
      <dgm:spPr/>
      <dgm:t>
        <a:bodyPr/>
        <a:lstStyle/>
        <a:p>
          <a:endParaRPr lang="en-US"/>
        </a:p>
      </dgm:t>
    </dgm:pt>
    <dgm:pt modelId="{E01FDA9D-102C-495D-A5E1-F3958F67C0B0}">
      <dgm:prSet phldrT="[Text]"/>
      <dgm:spPr>
        <a:solidFill>
          <a:schemeClr val="accent4"/>
        </a:solidFill>
      </dgm:spPr>
      <dgm:t>
        <a:bodyPr/>
        <a:lstStyle/>
        <a:p>
          <a:r>
            <a:rPr lang="en-US" dirty="0"/>
            <a:t>Data acquisition</a:t>
          </a:r>
        </a:p>
      </dgm:t>
    </dgm:pt>
    <dgm:pt modelId="{80A1CB2E-C1F9-4D68-A775-263F9CAAB951}" type="parTrans" cxnId="{C3CF98CB-D892-4D00-9256-BC0B7DCBA71A}">
      <dgm:prSet/>
      <dgm:spPr/>
      <dgm:t>
        <a:bodyPr/>
        <a:lstStyle/>
        <a:p>
          <a:endParaRPr lang="en-US"/>
        </a:p>
      </dgm:t>
    </dgm:pt>
    <dgm:pt modelId="{3732DF79-BD59-48D6-A15A-D6370ABC9E31}" type="sibTrans" cxnId="{C3CF98CB-D892-4D00-9256-BC0B7DCBA71A}">
      <dgm:prSet/>
      <dgm:spPr/>
      <dgm:t>
        <a:bodyPr/>
        <a:lstStyle/>
        <a:p>
          <a:endParaRPr lang="en-US"/>
        </a:p>
      </dgm:t>
    </dgm:pt>
    <dgm:pt modelId="{3CB4BB3D-5778-4CA0-9423-056D55D65614}">
      <dgm:prSet phldrT="[Text]"/>
      <dgm:spPr>
        <a:solidFill>
          <a:srgbClr val="00B050"/>
        </a:solidFill>
      </dgm:spPr>
      <dgm:t>
        <a:bodyPr/>
        <a:lstStyle/>
        <a:p>
          <a:r>
            <a:rPr lang="en-US" dirty="0"/>
            <a:t>Data preparation</a:t>
          </a:r>
        </a:p>
      </dgm:t>
    </dgm:pt>
    <dgm:pt modelId="{36E014E0-8440-4C2F-AB26-DA7A85012510}" type="parTrans" cxnId="{2431368B-E162-4792-B696-DC2A504C82AD}">
      <dgm:prSet/>
      <dgm:spPr/>
      <dgm:t>
        <a:bodyPr/>
        <a:lstStyle/>
        <a:p>
          <a:endParaRPr lang="en-US"/>
        </a:p>
      </dgm:t>
    </dgm:pt>
    <dgm:pt modelId="{B1022F8B-1D52-4D70-B91E-FC184876E908}" type="sibTrans" cxnId="{2431368B-E162-4792-B696-DC2A504C82AD}">
      <dgm:prSet/>
      <dgm:spPr/>
      <dgm:t>
        <a:bodyPr/>
        <a:lstStyle/>
        <a:p>
          <a:endParaRPr lang="en-US"/>
        </a:p>
      </dgm:t>
    </dgm:pt>
    <dgm:pt modelId="{A5C10068-5A16-4BC5-B5F7-D37756AC4321}">
      <dgm:prSet phldrT="[Text]"/>
      <dgm:spPr>
        <a:gradFill flip="none" rotWithShape="0">
          <a:gsLst>
            <a:gs pos="0">
              <a:srgbClr val="C00000">
                <a:shade val="30000"/>
                <a:satMod val="115000"/>
              </a:srgbClr>
            </a:gs>
            <a:gs pos="50000">
              <a:srgbClr val="C00000">
                <a:shade val="67500"/>
                <a:satMod val="115000"/>
              </a:srgbClr>
            </a:gs>
            <a:gs pos="100000">
              <a:srgbClr val="C00000">
                <a:shade val="100000"/>
                <a:satMod val="115000"/>
              </a:srgbClr>
            </a:gs>
          </a:gsLst>
          <a:lin ang="13500000" scaled="1"/>
          <a:tileRect/>
        </a:gradFill>
      </dgm:spPr>
      <dgm:t>
        <a:bodyPr/>
        <a:lstStyle/>
        <a:p>
          <a:r>
            <a:rPr lang="en-US" dirty="0"/>
            <a:t>Modeling</a:t>
          </a:r>
        </a:p>
      </dgm:t>
    </dgm:pt>
    <dgm:pt modelId="{D9FB3A41-2E84-4607-9C6E-81DD49DA346C}" type="parTrans" cxnId="{81EE9EB8-968C-4A57-99A7-A1A820825397}">
      <dgm:prSet/>
      <dgm:spPr/>
      <dgm:t>
        <a:bodyPr/>
        <a:lstStyle/>
        <a:p>
          <a:endParaRPr lang="en-US"/>
        </a:p>
      </dgm:t>
    </dgm:pt>
    <dgm:pt modelId="{BFBA3898-5CB1-48E1-9A9E-5818FB85EC4F}" type="sibTrans" cxnId="{81EE9EB8-968C-4A57-99A7-A1A820825397}">
      <dgm:prSet/>
      <dgm:spPr/>
      <dgm:t>
        <a:bodyPr/>
        <a:lstStyle/>
        <a:p>
          <a:endParaRPr lang="en-US"/>
        </a:p>
      </dgm:t>
    </dgm:pt>
    <dgm:pt modelId="{4C7486E2-9F7C-4F26-A10D-5C09BAD7CEE7}">
      <dgm:prSet phldrT="[Text]"/>
      <dgm:spPr>
        <a:solidFill>
          <a:schemeClr val="tx2"/>
        </a:solidFill>
      </dgm:spPr>
      <dgm:t>
        <a:bodyPr/>
        <a:lstStyle/>
        <a:p>
          <a:r>
            <a:rPr lang="en-US" dirty="0"/>
            <a:t>Model deployment and scoring</a:t>
          </a:r>
        </a:p>
      </dgm:t>
    </dgm:pt>
    <dgm:pt modelId="{B23FBDA4-0A73-48B6-9076-F41810C91C1B}" type="parTrans" cxnId="{54D2495F-B8F4-4854-8A94-9C595E4FABD8}">
      <dgm:prSet/>
      <dgm:spPr/>
      <dgm:t>
        <a:bodyPr/>
        <a:lstStyle/>
        <a:p>
          <a:endParaRPr lang="en-US"/>
        </a:p>
      </dgm:t>
    </dgm:pt>
    <dgm:pt modelId="{2244CD01-5AD3-43FA-893C-7EB4EEE2A3A2}" type="sibTrans" cxnId="{54D2495F-B8F4-4854-8A94-9C595E4FABD8}">
      <dgm:prSet/>
      <dgm:spPr/>
      <dgm:t>
        <a:bodyPr/>
        <a:lstStyle/>
        <a:p>
          <a:endParaRPr lang="en-US"/>
        </a:p>
      </dgm:t>
    </dgm:pt>
    <dgm:pt modelId="{F1A7EB68-F289-4017-9FF3-BF09B1EC20BD}" type="pres">
      <dgm:prSet presAssocID="{5F4EB405-61DB-4AEA-93E9-B9C4513BE5EF}" presName="Name0" presStyleCnt="0">
        <dgm:presLayoutVars>
          <dgm:dir/>
          <dgm:resizeHandles val="exact"/>
        </dgm:presLayoutVars>
      </dgm:prSet>
      <dgm:spPr/>
    </dgm:pt>
    <dgm:pt modelId="{A9968664-8016-4D22-AC73-2560AE7A408F}" type="pres">
      <dgm:prSet presAssocID="{5F4EB405-61DB-4AEA-93E9-B9C4513BE5EF}" presName="cycle" presStyleCnt="0"/>
      <dgm:spPr/>
    </dgm:pt>
    <dgm:pt modelId="{1EACAD56-8101-4FC9-B70C-F6D6EF57F2F6}" type="pres">
      <dgm:prSet presAssocID="{7BC9D5F8-B714-4353-ABE8-EE5E9BC675EF}" presName="nodeFirstNode" presStyleLbl="node1" presStyleIdx="0" presStyleCnt="5">
        <dgm:presLayoutVars>
          <dgm:bulletEnabled val="1"/>
        </dgm:presLayoutVars>
      </dgm:prSet>
      <dgm:spPr/>
    </dgm:pt>
    <dgm:pt modelId="{A8C08E39-0B8A-46F6-A172-96CB994A3DB6}" type="pres">
      <dgm:prSet presAssocID="{DEFABD79-7E1C-474E-8ED2-71B58D4391EB}" presName="sibTransFirstNode" presStyleLbl="bgShp" presStyleIdx="0" presStyleCnt="1"/>
      <dgm:spPr/>
    </dgm:pt>
    <dgm:pt modelId="{5A96E864-9A92-41C3-A8BF-B72ECC93335D}" type="pres">
      <dgm:prSet presAssocID="{E01FDA9D-102C-495D-A5E1-F3958F67C0B0}" presName="nodeFollowingNodes" presStyleLbl="node1" presStyleIdx="1" presStyleCnt="5">
        <dgm:presLayoutVars>
          <dgm:bulletEnabled val="1"/>
        </dgm:presLayoutVars>
      </dgm:prSet>
      <dgm:spPr/>
    </dgm:pt>
    <dgm:pt modelId="{3D1823AB-32DC-410E-872D-6DB6F3F53111}" type="pres">
      <dgm:prSet presAssocID="{3CB4BB3D-5778-4CA0-9423-056D55D65614}" presName="nodeFollowingNodes" presStyleLbl="node1" presStyleIdx="2" presStyleCnt="5" custRadScaleRad="101180" custRadScaleInc="-26467">
        <dgm:presLayoutVars>
          <dgm:bulletEnabled val="1"/>
        </dgm:presLayoutVars>
      </dgm:prSet>
      <dgm:spPr/>
    </dgm:pt>
    <dgm:pt modelId="{A89E202F-76FA-4AD2-8E16-DBA1ECFE27D8}" type="pres">
      <dgm:prSet presAssocID="{A5C10068-5A16-4BC5-B5F7-D37756AC4321}" presName="nodeFollowingNodes" presStyleLbl="node1" presStyleIdx="3" presStyleCnt="5" custRadScaleRad="98584" custRadScaleInc="8398">
        <dgm:presLayoutVars>
          <dgm:bulletEnabled val="1"/>
        </dgm:presLayoutVars>
      </dgm:prSet>
      <dgm:spPr/>
    </dgm:pt>
    <dgm:pt modelId="{718D169D-BC40-4329-9154-1BB7D1A9BC04}" type="pres">
      <dgm:prSet presAssocID="{4C7486E2-9F7C-4F26-A10D-5C09BAD7CEE7}" presName="nodeFollowingNodes" presStyleLbl="node1" presStyleIdx="4" presStyleCnt="5">
        <dgm:presLayoutVars>
          <dgm:bulletEnabled val="1"/>
        </dgm:presLayoutVars>
      </dgm:prSet>
      <dgm:spPr/>
    </dgm:pt>
  </dgm:ptLst>
  <dgm:cxnLst>
    <dgm:cxn modelId="{0D1CFB05-619D-464B-969B-180787C1185A}" type="presOf" srcId="{E01FDA9D-102C-495D-A5E1-F3958F67C0B0}" destId="{5A96E864-9A92-41C3-A8BF-B72ECC93335D}" srcOrd="0" destOrd="0" presId="urn:microsoft.com/office/officeart/2005/8/layout/cycle3"/>
    <dgm:cxn modelId="{54D2495F-B8F4-4854-8A94-9C595E4FABD8}" srcId="{5F4EB405-61DB-4AEA-93E9-B9C4513BE5EF}" destId="{4C7486E2-9F7C-4F26-A10D-5C09BAD7CEE7}" srcOrd="4" destOrd="0" parTransId="{B23FBDA4-0A73-48B6-9076-F41810C91C1B}" sibTransId="{2244CD01-5AD3-43FA-893C-7EB4EEE2A3A2}"/>
    <dgm:cxn modelId="{78DFFF41-265D-4E08-A6C8-AD64B4E77BAB}" type="presOf" srcId="{5F4EB405-61DB-4AEA-93E9-B9C4513BE5EF}" destId="{F1A7EB68-F289-4017-9FF3-BF09B1EC20BD}" srcOrd="0" destOrd="0" presId="urn:microsoft.com/office/officeart/2005/8/layout/cycle3"/>
    <dgm:cxn modelId="{255A6C85-D6E3-4D49-B100-3323BC55B8A0}" srcId="{5F4EB405-61DB-4AEA-93E9-B9C4513BE5EF}" destId="{7BC9D5F8-B714-4353-ABE8-EE5E9BC675EF}" srcOrd="0" destOrd="0" parTransId="{9D68B1FE-D26A-4411-A3A6-0A3A85D8733B}" sibTransId="{DEFABD79-7E1C-474E-8ED2-71B58D4391EB}"/>
    <dgm:cxn modelId="{2431368B-E162-4792-B696-DC2A504C82AD}" srcId="{5F4EB405-61DB-4AEA-93E9-B9C4513BE5EF}" destId="{3CB4BB3D-5778-4CA0-9423-056D55D65614}" srcOrd="2" destOrd="0" parTransId="{36E014E0-8440-4C2F-AB26-DA7A85012510}" sibTransId="{B1022F8B-1D52-4D70-B91E-FC184876E908}"/>
    <dgm:cxn modelId="{81EE9EB8-968C-4A57-99A7-A1A820825397}" srcId="{5F4EB405-61DB-4AEA-93E9-B9C4513BE5EF}" destId="{A5C10068-5A16-4BC5-B5F7-D37756AC4321}" srcOrd="3" destOrd="0" parTransId="{D9FB3A41-2E84-4607-9C6E-81DD49DA346C}" sibTransId="{BFBA3898-5CB1-48E1-9A9E-5818FB85EC4F}"/>
    <dgm:cxn modelId="{F8DB95BC-FF78-4157-BD83-E762434A7FBF}" type="presOf" srcId="{A5C10068-5A16-4BC5-B5F7-D37756AC4321}" destId="{A89E202F-76FA-4AD2-8E16-DBA1ECFE27D8}" srcOrd="0" destOrd="0" presId="urn:microsoft.com/office/officeart/2005/8/layout/cycle3"/>
    <dgm:cxn modelId="{350313BD-33F3-4ECA-B856-0A3F53D2C909}" type="presOf" srcId="{4C7486E2-9F7C-4F26-A10D-5C09BAD7CEE7}" destId="{718D169D-BC40-4329-9154-1BB7D1A9BC04}" srcOrd="0" destOrd="0" presId="urn:microsoft.com/office/officeart/2005/8/layout/cycle3"/>
    <dgm:cxn modelId="{3F57F9BD-7708-4B86-A473-C620746AA697}" type="presOf" srcId="{7BC9D5F8-B714-4353-ABE8-EE5E9BC675EF}" destId="{1EACAD56-8101-4FC9-B70C-F6D6EF57F2F6}" srcOrd="0" destOrd="0" presId="urn:microsoft.com/office/officeart/2005/8/layout/cycle3"/>
    <dgm:cxn modelId="{C3CF98CB-D892-4D00-9256-BC0B7DCBA71A}" srcId="{5F4EB405-61DB-4AEA-93E9-B9C4513BE5EF}" destId="{E01FDA9D-102C-495D-A5E1-F3958F67C0B0}" srcOrd="1" destOrd="0" parTransId="{80A1CB2E-C1F9-4D68-A775-263F9CAAB951}" sibTransId="{3732DF79-BD59-48D6-A15A-D6370ABC9E31}"/>
    <dgm:cxn modelId="{8F5531F8-2E96-4C17-A0D5-B644A886F956}" type="presOf" srcId="{3CB4BB3D-5778-4CA0-9423-056D55D65614}" destId="{3D1823AB-32DC-410E-872D-6DB6F3F53111}" srcOrd="0" destOrd="0" presId="urn:microsoft.com/office/officeart/2005/8/layout/cycle3"/>
    <dgm:cxn modelId="{7FA61CFF-6C83-4ECB-97C4-75FE97288BE9}" type="presOf" srcId="{DEFABD79-7E1C-474E-8ED2-71B58D4391EB}" destId="{A8C08E39-0B8A-46F6-A172-96CB994A3DB6}" srcOrd="0" destOrd="0" presId="urn:microsoft.com/office/officeart/2005/8/layout/cycle3"/>
    <dgm:cxn modelId="{C5BEC71B-8A9B-4CB0-827E-A6170F01AEDF}" type="presParOf" srcId="{F1A7EB68-F289-4017-9FF3-BF09B1EC20BD}" destId="{A9968664-8016-4D22-AC73-2560AE7A408F}" srcOrd="0" destOrd="0" presId="urn:microsoft.com/office/officeart/2005/8/layout/cycle3"/>
    <dgm:cxn modelId="{B323560B-C760-4402-B363-EFDD20FCB527}" type="presParOf" srcId="{A9968664-8016-4D22-AC73-2560AE7A408F}" destId="{1EACAD56-8101-4FC9-B70C-F6D6EF57F2F6}" srcOrd="0" destOrd="0" presId="urn:microsoft.com/office/officeart/2005/8/layout/cycle3"/>
    <dgm:cxn modelId="{5CE2B5D4-DA2D-41C6-BF71-4F5C75BC2E4E}" type="presParOf" srcId="{A9968664-8016-4D22-AC73-2560AE7A408F}" destId="{A8C08E39-0B8A-46F6-A172-96CB994A3DB6}" srcOrd="1" destOrd="0" presId="urn:microsoft.com/office/officeart/2005/8/layout/cycle3"/>
    <dgm:cxn modelId="{A7B22AB1-1A3C-43AE-8AD4-69F3291E1400}" type="presParOf" srcId="{A9968664-8016-4D22-AC73-2560AE7A408F}" destId="{5A96E864-9A92-41C3-A8BF-B72ECC93335D}" srcOrd="2" destOrd="0" presId="urn:microsoft.com/office/officeart/2005/8/layout/cycle3"/>
    <dgm:cxn modelId="{5C4F43AB-B6A9-4AC0-869F-86B3D30557F7}" type="presParOf" srcId="{A9968664-8016-4D22-AC73-2560AE7A408F}" destId="{3D1823AB-32DC-410E-872D-6DB6F3F53111}" srcOrd="3" destOrd="0" presId="urn:microsoft.com/office/officeart/2005/8/layout/cycle3"/>
    <dgm:cxn modelId="{8B3EAB24-DF8A-44C4-932A-D5223590804E}" type="presParOf" srcId="{A9968664-8016-4D22-AC73-2560AE7A408F}" destId="{A89E202F-76FA-4AD2-8E16-DBA1ECFE27D8}" srcOrd="4" destOrd="0" presId="urn:microsoft.com/office/officeart/2005/8/layout/cycle3"/>
    <dgm:cxn modelId="{D745D6B1-4B37-44BA-96AE-42EC0B1CFD82}" type="presParOf" srcId="{A9968664-8016-4D22-AC73-2560AE7A408F}" destId="{718D169D-BC40-4329-9154-1BB7D1A9BC04}" srcOrd="5" destOrd="0" presId="urn:microsoft.com/office/officeart/2005/8/layout/cycle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39A8093-C751-4343-BD36-52228021555F}" type="doc">
      <dgm:prSet loTypeId="urn:microsoft.com/office/officeart/2005/8/layout/chevronAccent+Icon" loCatId="process" qsTypeId="urn:microsoft.com/office/officeart/2005/8/quickstyle/simple1" qsCatId="simple" csTypeId="urn:microsoft.com/office/officeart/2005/8/colors/accent1_2" csCatId="accent1" phldr="1"/>
      <dgm:spPr/>
    </dgm:pt>
    <dgm:pt modelId="{2DBCB5CB-1BB5-4ADC-B9C9-65E85CC9E207}">
      <dgm:prSet phldrT="[Text]"/>
      <dgm:spPr/>
      <dgm:t>
        <a:bodyPr/>
        <a:lstStyle/>
        <a:p>
          <a:r>
            <a:rPr lang="en-US" dirty="0"/>
            <a:t>2014</a:t>
          </a:r>
        </a:p>
      </dgm:t>
    </dgm:pt>
    <dgm:pt modelId="{1EC28A93-722D-45D2-B936-286253AA73DB}" type="parTrans" cxnId="{C1962530-5EE2-4BD2-A730-8B4428FC0DC3}">
      <dgm:prSet/>
      <dgm:spPr/>
      <dgm:t>
        <a:bodyPr/>
        <a:lstStyle/>
        <a:p>
          <a:endParaRPr lang="en-US"/>
        </a:p>
      </dgm:t>
    </dgm:pt>
    <dgm:pt modelId="{2D47B55B-B6AD-4218-9F6A-3CD7B27D549C}" type="sibTrans" cxnId="{C1962530-5EE2-4BD2-A730-8B4428FC0DC3}">
      <dgm:prSet/>
      <dgm:spPr/>
      <dgm:t>
        <a:bodyPr/>
        <a:lstStyle/>
        <a:p>
          <a:endParaRPr lang="en-US"/>
        </a:p>
      </dgm:t>
    </dgm:pt>
    <dgm:pt modelId="{50323C60-92E6-4DC2-8399-07FBACF1D022}">
      <dgm:prSet phldrT="[Text]"/>
      <dgm:spPr/>
      <dgm:t>
        <a:bodyPr/>
        <a:lstStyle/>
        <a:p>
          <a:r>
            <a:rPr lang="en-US" dirty="0"/>
            <a:t>2016</a:t>
          </a:r>
        </a:p>
      </dgm:t>
    </dgm:pt>
    <dgm:pt modelId="{02D4932A-6FA4-4976-89EA-0C70A3C0D3AC}" type="parTrans" cxnId="{6B585959-8FE4-4316-B809-18B4FBF19DF0}">
      <dgm:prSet/>
      <dgm:spPr/>
      <dgm:t>
        <a:bodyPr/>
        <a:lstStyle/>
        <a:p>
          <a:endParaRPr lang="en-US"/>
        </a:p>
      </dgm:t>
    </dgm:pt>
    <dgm:pt modelId="{64432A8C-E795-4F5F-997A-3F3E7347567A}" type="sibTrans" cxnId="{6B585959-8FE4-4316-B809-18B4FBF19DF0}">
      <dgm:prSet/>
      <dgm:spPr/>
      <dgm:t>
        <a:bodyPr/>
        <a:lstStyle/>
        <a:p>
          <a:endParaRPr lang="en-US"/>
        </a:p>
      </dgm:t>
    </dgm:pt>
    <dgm:pt modelId="{4AC1FC40-AD4E-4060-912A-DC2F212C8CA5}">
      <dgm:prSet phldrT="[Text]"/>
      <dgm:spPr/>
      <dgm:t>
        <a:bodyPr/>
        <a:lstStyle/>
        <a:p>
          <a:r>
            <a:rPr lang="en-US" dirty="0"/>
            <a:t>2018</a:t>
          </a:r>
        </a:p>
      </dgm:t>
    </dgm:pt>
    <dgm:pt modelId="{DA13696C-05B8-4CE0-973B-6FD22E3D19DD}" type="parTrans" cxnId="{AEE5FF0C-77BB-44A0-B00C-0F7120F1C0A8}">
      <dgm:prSet/>
      <dgm:spPr/>
      <dgm:t>
        <a:bodyPr/>
        <a:lstStyle/>
        <a:p>
          <a:endParaRPr lang="en-US"/>
        </a:p>
      </dgm:t>
    </dgm:pt>
    <dgm:pt modelId="{CB76884C-98B3-4436-BDAD-F22AE0BDF514}" type="sibTrans" cxnId="{AEE5FF0C-77BB-44A0-B00C-0F7120F1C0A8}">
      <dgm:prSet/>
      <dgm:spPr/>
      <dgm:t>
        <a:bodyPr/>
        <a:lstStyle/>
        <a:p>
          <a:endParaRPr lang="en-US"/>
        </a:p>
      </dgm:t>
    </dgm:pt>
    <dgm:pt modelId="{F78766E9-FAE1-46D4-BF24-32990E27D17D}">
      <dgm:prSet phldrT="[Text]"/>
      <dgm:spPr/>
      <dgm:t>
        <a:bodyPr/>
        <a:lstStyle/>
        <a:p>
          <a:r>
            <a:rPr lang="en-US" dirty="0"/>
            <a:t>2019</a:t>
          </a:r>
        </a:p>
      </dgm:t>
    </dgm:pt>
    <dgm:pt modelId="{33071DFE-55D3-4088-88ED-31E2B1652017}" type="parTrans" cxnId="{96C181B0-ECE9-4975-8ED8-6BD199CAD4D2}">
      <dgm:prSet/>
      <dgm:spPr/>
      <dgm:t>
        <a:bodyPr/>
        <a:lstStyle/>
        <a:p>
          <a:endParaRPr lang="en-US"/>
        </a:p>
      </dgm:t>
    </dgm:pt>
    <dgm:pt modelId="{DBF9407B-AAA7-4EB0-9E57-A9FB61F7ABB7}" type="sibTrans" cxnId="{96C181B0-ECE9-4975-8ED8-6BD199CAD4D2}">
      <dgm:prSet/>
      <dgm:spPr/>
      <dgm:t>
        <a:bodyPr/>
        <a:lstStyle/>
        <a:p>
          <a:endParaRPr lang="en-US"/>
        </a:p>
      </dgm:t>
    </dgm:pt>
    <dgm:pt modelId="{BD040704-1C01-4D2E-AEBE-1932438E7AA5}" type="pres">
      <dgm:prSet presAssocID="{439A8093-C751-4343-BD36-52228021555F}" presName="Name0" presStyleCnt="0">
        <dgm:presLayoutVars>
          <dgm:dir/>
          <dgm:resizeHandles val="exact"/>
        </dgm:presLayoutVars>
      </dgm:prSet>
      <dgm:spPr/>
    </dgm:pt>
    <dgm:pt modelId="{A7474A3A-2A2B-4EAD-A9B4-D9EBA4EC8335}" type="pres">
      <dgm:prSet presAssocID="{2DBCB5CB-1BB5-4ADC-B9C9-65E85CC9E207}" presName="composite" presStyleCnt="0"/>
      <dgm:spPr/>
    </dgm:pt>
    <dgm:pt modelId="{F6254F3F-956B-4CFD-A762-D6BD8DBAE368}" type="pres">
      <dgm:prSet presAssocID="{2DBCB5CB-1BB5-4ADC-B9C9-65E85CC9E207}" presName="bgChev" presStyleLbl="node1" presStyleIdx="0" presStyleCnt="4"/>
      <dgm:spPr>
        <a:solidFill>
          <a:srgbClr val="FFB900"/>
        </a:solidFill>
      </dgm:spPr>
    </dgm:pt>
    <dgm:pt modelId="{82082EC7-B131-4572-84C6-D77A3D461096}" type="pres">
      <dgm:prSet presAssocID="{2DBCB5CB-1BB5-4ADC-B9C9-65E85CC9E207}" presName="txNode" presStyleLbl="fgAcc1" presStyleIdx="0" presStyleCnt="4">
        <dgm:presLayoutVars>
          <dgm:bulletEnabled val="1"/>
        </dgm:presLayoutVars>
      </dgm:prSet>
      <dgm:spPr/>
    </dgm:pt>
    <dgm:pt modelId="{29968BB4-4698-4F28-B77C-0A54FCCB92B5}" type="pres">
      <dgm:prSet presAssocID="{2D47B55B-B6AD-4218-9F6A-3CD7B27D549C}" presName="compositeSpace" presStyleCnt="0"/>
      <dgm:spPr/>
    </dgm:pt>
    <dgm:pt modelId="{E3D7EC40-AB06-4F0D-B013-C4683AB821FB}" type="pres">
      <dgm:prSet presAssocID="{50323C60-92E6-4DC2-8399-07FBACF1D022}" presName="composite" presStyleCnt="0"/>
      <dgm:spPr/>
    </dgm:pt>
    <dgm:pt modelId="{1F8A9F78-EA04-4CE6-BCA3-4CF88F71A37B}" type="pres">
      <dgm:prSet presAssocID="{50323C60-92E6-4DC2-8399-07FBACF1D022}" presName="bgChev" presStyleLbl="node1" presStyleIdx="1" presStyleCnt="4"/>
      <dgm:spPr>
        <a:solidFill>
          <a:srgbClr val="D83B01"/>
        </a:solidFill>
      </dgm:spPr>
    </dgm:pt>
    <dgm:pt modelId="{82B4F7BF-7485-490E-9BC6-08C794B72B1C}" type="pres">
      <dgm:prSet presAssocID="{50323C60-92E6-4DC2-8399-07FBACF1D022}" presName="txNode" presStyleLbl="fgAcc1" presStyleIdx="1" presStyleCnt="4">
        <dgm:presLayoutVars>
          <dgm:bulletEnabled val="1"/>
        </dgm:presLayoutVars>
      </dgm:prSet>
      <dgm:spPr/>
    </dgm:pt>
    <dgm:pt modelId="{A5E0A595-5D25-4902-929D-6617D6801C22}" type="pres">
      <dgm:prSet presAssocID="{64432A8C-E795-4F5F-997A-3F3E7347567A}" presName="compositeSpace" presStyleCnt="0"/>
      <dgm:spPr/>
    </dgm:pt>
    <dgm:pt modelId="{2BFA6929-27C4-480F-821F-6392E0946BA2}" type="pres">
      <dgm:prSet presAssocID="{4AC1FC40-AD4E-4060-912A-DC2F212C8CA5}" presName="composite" presStyleCnt="0"/>
      <dgm:spPr/>
    </dgm:pt>
    <dgm:pt modelId="{ED261E15-0BCC-4E15-B78C-8EB67ABD75B7}" type="pres">
      <dgm:prSet presAssocID="{4AC1FC40-AD4E-4060-912A-DC2F212C8CA5}" presName="bgChev" presStyleLbl="node1" presStyleIdx="2" presStyleCnt="4"/>
      <dgm:spPr>
        <a:solidFill>
          <a:srgbClr val="5C005C"/>
        </a:solidFill>
      </dgm:spPr>
    </dgm:pt>
    <dgm:pt modelId="{8A479046-325C-449A-B5AF-7C217C935EE3}" type="pres">
      <dgm:prSet presAssocID="{4AC1FC40-AD4E-4060-912A-DC2F212C8CA5}" presName="txNode" presStyleLbl="fgAcc1" presStyleIdx="2" presStyleCnt="4">
        <dgm:presLayoutVars>
          <dgm:bulletEnabled val="1"/>
        </dgm:presLayoutVars>
      </dgm:prSet>
      <dgm:spPr/>
    </dgm:pt>
    <dgm:pt modelId="{60107F0F-D0ED-4CF6-A863-E0AC1885E2BF}" type="pres">
      <dgm:prSet presAssocID="{CB76884C-98B3-4436-BDAD-F22AE0BDF514}" presName="compositeSpace" presStyleCnt="0"/>
      <dgm:spPr/>
    </dgm:pt>
    <dgm:pt modelId="{6DCB8011-380A-47C2-A820-15BEE00BF1DE}" type="pres">
      <dgm:prSet presAssocID="{F78766E9-FAE1-46D4-BF24-32990E27D17D}" presName="composite" presStyleCnt="0"/>
      <dgm:spPr/>
    </dgm:pt>
    <dgm:pt modelId="{6278327D-A196-43AF-8C67-A2CA8C29EF40}" type="pres">
      <dgm:prSet presAssocID="{F78766E9-FAE1-46D4-BF24-32990E27D17D}" presName="bgChev" presStyleLbl="node1" presStyleIdx="3" presStyleCnt="4"/>
      <dgm:spPr>
        <a:solidFill>
          <a:srgbClr val="004B50"/>
        </a:solidFill>
      </dgm:spPr>
    </dgm:pt>
    <dgm:pt modelId="{E1FC4C25-3133-4AC0-AE9F-E64096383963}" type="pres">
      <dgm:prSet presAssocID="{F78766E9-FAE1-46D4-BF24-32990E27D17D}" presName="txNode" presStyleLbl="fgAcc1" presStyleIdx="3" presStyleCnt="4">
        <dgm:presLayoutVars>
          <dgm:bulletEnabled val="1"/>
        </dgm:presLayoutVars>
      </dgm:prSet>
      <dgm:spPr/>
    </dgm:pt>
  </dgm:ptLst>
  <dgm:cxnLst>
    <dgm:cxn modelId="{AEE5FF0C-77BB-44A0-B00C-0F7120F1C0A8}" srcId="{439A8093-C751-4343-BD36-52228021555F}" destId="{4AC1FC40-AD4E-4060-912A-DC2F212C8CA5}" srcOrd="2" destOrd="0" parTransId="{DA13696C-05B8-4CE0-973B-6FD22E3D19DD}" sibTransId="{CB76884C-98B3-4436-BDAD-F22AE0BDF514}"/>
    <dgm:cxn modelId="{0516FC17-06A2-4488-85E8-8775A71A540D}" type="presOf" srcId="{F78766E9-FAE1-46D4-BF24-32990E27D17D}" destId="{E1FC4C25-3133-4AC0-AE9F-E64096383963}" srcOrd="0" destOrd="0" presId="urn:microsoft.com/office/officeart/2005/8/layout/chevronAccent+Icon"/>
    <dgm:cxn modelId="{A176691F-267C-4A14-A085-628FE28F8933}" type="presOf" srcId="{4AC1FC40-AD4E-4060-912A-DC2F212C8CA5}" destId="{8A479046-325C-449A-B5AF-7C217C935EE3}" srcOrd="0" destOrd="0" presId="urn:microsoft.com/office/officeart/2005/8/layout/chevronAccent+Icon"/>
    <dgm:cxn modelId="{C1962530-5EE2-4BD2-A730-8B4428FC0DC3}" srcId="{439A8093-C751-4343-BD36-52228021555F}" destId="{2DBCB5CB-1BB5-4ADC-B9C9-65E85CC9E207}" srcOrd="0" destOrd="0" parTransId="{1EC28A93-722D-45D2-B936-286253AA73DB}" sibTransId="{2D47B55B-B6AD-4218-9F6A-3CD7B27D549C}"/>
    <dgm:cxn modelId="{5454FD53-1A24-4BC8-8BF3-CF5EB9BF8DE3}" type="presOf" srcId="{439A8093-C751-4343-BD36-52228021555F}" destId="{BD040704-1C01-4D2E-AEBE-1932438E7AA5}" srcOrd="0" destOrd="0" presId="urn:microsoft.com/office/officeart/2005/8/layout/chevronAccent+Icon"/>
    <dgm:cxn modelId="{2FAEA155-A305-45AA-B60C-4720CBE512F0}" type="presOf" srcId="{50323C60-92E6-4DC2-8399-07FBACF1D022}" destId="{82B4F7BF-7485-490E-9BC6-08C794B72B1C}" srcOrd="0" destOrd="0" presId="urn:microsoft.com/office/officeart/2005/8/layout/chevronAccent+Icon"/>
    <dgm:cxn modelId="{6B585959-8FE4-4316-B809-18B4FBF19DF0}" srcId="{439A8093-C751-4343-BD36-52228021555F}" destId="{50323C60-92E6-4DC2-8399-07FBACF1D022}" srcOrd="1" destOrd="0" parTransId="{02D4932A-6FA4-4976-89EA-0C70A3C0D3AC}" sibTransId="{64432A8C-E795-4F5F-997A-3F3E7347567A}"/>
    <dgm:cxn modelId="{45CB9190-F0DE-4705-8CD9-E61699693333}" type="presOf" srcId="{2DBCB5CB-1BB5-4ADC-B9C9-65E85CC9E207}" destId="{82082EC7-B131-4572-84C6-D77A3D461096}" srcOrd="0" destOrd="0" presId="urn:microsoft.com/office/officeart/2005/8/layout/chevronAccent+Icon"/>
    <dgm:cxn modelId="{96C181B0-ECE9-4975-8ED8-6BD199CAD4D2}" srcId="{439A8093-C751-4343-BD36-52228021555F}" destId="{F78766E9-FAE1-46D4-BF24-32990E27D17D}" srcOrd="3" destOrd="0" parTransId="{33071DFE-55D3-4088-88ED-31E2B1652017}" sibTransId="{DBF9407B-AAA7-4EB0-9E57-A9FB61F7ABB7}"/>
    <dgm:cxn modelId="{735346CA-CF75-4620-8A9A-E71601C01D7A}" type="presParOf" srcId="{BD040704-1C01-4D2E-AEBE-1932438E7AA5}" destId="{A7474A3A-2A2B-4EAD-A9B4-D9EBA4EC8335}" srcOrd="0" destOrd="0" presId="urn:microsoft.com/office/officeart/2005/8/layout/chevronAccent+Icon"/>
    <dgm:cxn modelId="{44D58662-1F3C-409B-A2DF-48D89DBE8C98}" type="presParOf" srcId="{A7474A3A-2A2B-4EAD-A9B4-D9EBA4EC8335}" destId="{F6254F3F-956B-4CFD-A762-D6BD8DBAE368}" srcOrd="0" destOrd="0" presId="urn:microsoft.com/office/officeart/2005/8/layout/chevronAccent+Icon"/>
    <dgm:cxn modelId="{3E091743-B5AD-4FFD-B99C-6DF3D4418115}" type="presParOf" srcId="{A7474A3A-2A2B-4EAD-A9B4-D9EBA4EC8335}" destId="{82082EC7-B131-4572-84C6-D77A3D461096}" srcOrd="1" destOrd="0" presId="urn:microsoft.com/office/officeart/2005/8/layout/chevronAccent+Icon"/>
    <dgm:cxn modelId="{309D8F0E-D9A6-48D8-9A4D-A108528517FC}" type="presParOf" srcId="{BD040704-1C01-4D2E-AEBE-1932438E7AA5}" destId="{29968BB4-4698-4F28-B77C-0A54FCCB92B5}" srcOrd="1" destOrd="0" presId="urn:microsoft.com/office/officeart/2005/8/layout/chevronAccent+Icon"/>
    <dgm:cxn modelId="{F883FD59-C007-4313-B3B9-810FAA60664B}" type="presParOf" srcId="{BD040704-1C01-4D2E-AEBE-1932438E7AA5}" destId="{E3D7EC40-AB06-4F0D-B013-C4683AB821FB}" srcOrd="2" destOrd="0" presId="urn:microsoft.com/office/officeart/2005/8/layout/chevronAccent+Icon"/>
    <dgm:cxn modelId="{1143CFC8-0F4D-4D79-BEA7-F7BB1911F7AB}" type="presParOf" srcId="{E3D7EC40-AB06-4F0D-B013-C4683AB821FB}" destId="{1F8A9F78-EA04-4CE6-BCA3-4CF88F71A37B}" srcOrd="0" destOrd="0" presId="urn:microsoft.com/office/officeart/2005/8/layout/chevronAccent+Icon"/>
    <dgm:cxn modelId="{BABBAA30-9E8F-4D5F-9EBC-4C7DC82A7246}" type="presParOf" srcId="{E3D7EC40-AB06-4F0D-B013-C4683AB821FB}" destId="{82B4F7BF-7485-490E-9BC6-08C794B72B1C}" srcOrd="1" destOrd="0" presId="urn:microsoft.com/office/officeart/2005/8/layout/chevronAccent+Icon"/>
    <dgm:cxn modelId="{1DC73BC7-636E-42ED-B99A-DD63149C5513}" type="presParOf" srcId="{BD040704-1C01-4D2E-AEBE-1932438E7AA5}" destId="{A5E0A595-5D25-4902-929D-6617D6801C22}" srcOrd="3" destOrd="0" presId="urn:microsoft.com/office/officeart/2005/8/layout/chevronAccent+Icon"/>
    <dgm:cxn modelId="{02E89291-9C0A-4ABC-8722-B5E1868C03AE}" type="presParOf" srcId="{BD040704-1C01-4D2E-AEBE-1932438E7AA5}" destId="{2BFA6929-27C4-480F-821F-6392E0946BA2}" srcOrd="4" destOrd="0" presId="urn:microsoft.com/office/officeart/2005/8/layout/chevronAccent+Icon"/>
    <dgm:cxn modelId="{45A7C693-D28D-4114-9C4D-21CE926C3DB8}" type="presParOf" srcId="{2BFA6929-27C4-480F-821F-6392E0946BA2}" destId="{ED261E15-0BCC-4E15-B78C-8EB67ABD75B7}" srcOrd="0" destOrd="0" presId="urn:microsoft.com/office/officeart/2005/8/layout/chevronAccent+Icon"/>
    <dgm:cxn modelId="{7A8628A8-B823-48CF-9BD4-3F100A20455E}" type="presParOf" srcId="{2BFA6929-27C4-480F-821F-6392E0946BA2}" destId="{8A479046-325C-449A-B5AF-7C217C935EE3}" srcOrd="1" destOrd="0" presId="urn:microsoft.com/office/officeart/2005/8/layout/chevronAccent+Icon"/>
    <dgm:cxn modelId="{5B5672B3-CF3B-470C-A63A-86A74D7FC139}" type="presParOf" srcId="{BD040704-1C01-4D2E-AEBE-1932438E7AA5}" destId="{60107F0F-D0ED-4CF6-A863-E0AC1885E2BF}" srcOrd="5" destOrd="0" presId="urn:microsoft.com/office/officeart/2005/8/layout/chevronAccent+Icon"/>
    <dgm:cxn modelId="{3963E55F-2205-454A-9686-76BA00C7BAA9}" type="presParOf" srcId="{BD040704-1C01-4D2E-AEBE-1932438E7AA5}" destId="{6DCB8011-380A-47C2-A820-15BEE00BF1DE}" srcOrd="6" destOrd="0" presId="urn:microsoft.com/office/officeart/2005/8/layout/chevronAccent+Icon"/>
    <dgm:cxn modelId="{FA2ABB4C-9976-43E3-8F99-5A38820803A2}" type="presParOf" srcId="{6DCB8011-380A-47C2-A820-15BEE00BF1DE}" destId="{6278327D-A196-43AF-8C67-A2CA8C29EF40}" srcOrd="0" destOrd="0" presId="urn:microsoft.com/office/officeart/2005/8/layout/chevronAccent+Icon"/>
    <dgm:cxn modelId="{4CDCA44F-F839-491C-85AA-94514B83A5C5}" type="presParOf" srcId="{6DCB8011-380A-47C2-A820-15BEE00BF1DE}" destId="{E1FC4C25-3133-4AC0-AE9F-E64096383963}" srcOrd="1" destOrd="0" presId="urn:microsoft.com/office/officeart/2005/8/layout/chevronAccent+Icon"/>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C08E39-0B8A-46F6-A172-96CB994A3DB6}">
      <dsp:nvSpPr>
        <dsp:cNvPr id="0" name=""/>
        <dsp:cNvSpPr/>
      </dsp:nvSpPr>
      <dsp:spPr>
        <a:xfrm>
          <a:off x="1374164" y="-32039"/>
          <a:ext cx="5379671" cy="5379671"/>
        </a:xfrm>
        <a:prstGeom prst="circularArrow">
          <a:avLst>
            <a:gd name="adj1" fmla="val 5544"/>
            <a:gd name="adj2" fmla="val 330680"/>
            <a:gd name="adj3" fmla="val 13767645"/>
            <a:gd name="adj4" fmla="val 17391005"/>
            <a:gd name="adj5" fmla="val 5757"/>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EACAD56-8101-4FC9-B70C-F6D6EF57F2F6}">
      <dsp:nvSpPr>
        <dsp:cNvPr id="0" name=""/>
        <dsp:cNvSpPr/>
      </dsp:nvSpPr>
      <dsp:spPr>
        <a:xfrm>
          <a:off x="2799953" y="2274"/>
          <a:ext cx="2528093" cy="1264046"/>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Business and data understanding</a:t>
          </a:r>
        </a:p>
      </dsp:txBody>
      <dsp:txXfrm>
        <a:off x="2861659" y="63980"/>
        <a:ext cx="2404681" cy="1140634"/>
      </dsp:txXfrm>
    </dsp:sp>
    <dsp:sp modelId="{5A96E864-9A92-41C3-A8BF-B72ECC93335D}">
      <dsp:nvSpPr>
        <dsp:cNvPr id="0" name=""/>
        <dsp:cNvSpPr/>
      </dsp:nvSpPr>
      <dsp:spPr>
        <a:xfrm>
          <a:off x="4981774" y="1587460"/>
          <a:ext cx="2528093" cy="1264046"/>
        </a:xfrm>
        <a:prstGeom prst="roundRect">
          <a:avLst/>
        </a:prstGeom>
        <a:solidFill>
          <a:schemeClr val="accent4"/>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Data acquisition</a:t>
          </a:r>
        </a:p>
      </dsp:txBody>
      <dsp:txXfrm>
        <a:off x="5043480" y="1649166"/>
        <a:ext cx="2404681" cy="1140634"/>
      </dsp:txXfrm>
    </dsp:sp>
    <dsp:sp modelId="{3D1823AB-32DC-410E-872D-6DB6F3F53111}">
      <dsp:nvSpPr>
        <dsp:cNvPr id="0" name=""/>
        <dsp:cNvSpPr/>
      </dsp:nvSpPr>
      <dsp:spPr>
        <a:xfrm>
          <a:off x="4626070" y="3729255"/>
          <a:ext cx="2528093" cy="1264046"/>
        </a:xfrm>
        <a:prstGeom prst="roundRect">
          <a:avLst/>
        </a:prstGeom>
        <a:solidFill>
          <a:srgbClr val="00B05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Data preparation</a:t>
          </a:r>
        </a:p>
      </dsp:txBody>
      <dsp:txXfrm>
        <a:off x="4687776" y="3790961"/>
        <a:ext cx="2404681" cy="1140634"/>
      </dsp:txXfrm>
    </dsp:sp>
    <dsp:sp modelId="{A89E202F-76FA-4AD2-8E16-DBA1ECFE27D8}">
      <dsp:nvSpPr>
        <dsp:cNvPr id="0" name=""/>
        <dsp:cNvSpPr/>
      </dsp:nvSpPr>
      <dsp:spPr>
        <a:xfrm>
          <a:off x="1315042" y="4002237"/>
          <a:ext cx="2528093" cy="1264046"/>
        </a:xfrm>
        <a:prstGeom prst="roundRect">
          <a:avLst/>
        </a:prstGeom>
        <a:gradFill flip="none" rotWithShape="0">
          <a:gsLst>
            <a:gs pos="0">
              <a:srgbClr val="C00000">
                <a:shade val="30000"/>
                <a:satMod val="115000"/>
              </a:srgbClr>
            </a:gs>
            <a:gs pos="50000">
              <a:srgbClr val="C00000">
                <a:shade val="67500"/>
                <a:satMod val="115000"/>
              </a:srgbClr>
            </a:gs>
            <a:gs pos="100000">
              <a:srgbClr val="C00000">
                <a:shade val="100000"/>
                <a:satMod val="115000"/>
              </a:srgbClr>
            </a:gs>
          </a:gsLst>
          <a:lin ang="13500000" scaled="1"/>
          <a:tileRect/>
        </a:gra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Modeling</a:t>
          </a:r>
        </a:p>
      </dsp:txBody>
      <dsp:txXfrm>
        <a:off x="1376748" y="4063943"/>
        <a:ext cx="2404681" cy="1140634"/>
      </dsp:txXfrm>
    </dsp:sp>
    <dsp:sp modelId="{718D169D-BC40-4329-9154-1BB7D1A9BC04}">
      <dsp:nvSpPr>
        <dsp:cNvPr id="0" name=""/>
        <dsp:cNvSpPr/>
      </dsp:nvSpPr>
      <dsp:spPr>
        <a:xfrm>
          <a:off x="618131" y="1587460"/>
          <a:ext cx="2528093" cy="1264046"/>
        </a:xfrm>
        <a:prstGeom prst="roundRect">
          <a:avLst/>
        </a:prstGeom>
        <a:solidFill>
          <a:schemeClr val="tx2"/>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Model deployment and scoring</a:t>
          </a:r>
        </a:p>
      </dsp:txBody>
      <dsp:txXfrm>
        <a:off x="679837" y="1649166"/>
        <a:ext cx="2404681" cy="114063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254F3F-956B-4CFD-A762-D6BD8DBAE368}">
      <dsp:nvSpPr>
        <dsp:cNvPr id="0" name=""/>
        <dsp:cNvSpPr/>
      </dsp:nvSpPr>
      <dsp:spPr>
        <a:xfrm>
          <a:off x="3802" y="928157"/>
          <a:ext cx="1789509" cy="690750"/>
        </a:xfrm>
        <a:prstGeom prst="chevron">
          <a:avLst>
            <a:gd name="adj" fmla="val 40000"/>
          </a:avLst>
        </a:prstGeom>
        <a:solidFill>
          <a:srgbClr val="FFB90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2082EC7-B131-4572-84C6-D77A3D461096}">
      <dsp:nvSpPr>
        <dsp:cNvPr id="0" name=""/>
        <dsp:cNvSpPr/>
      </dsp:nvSpPr>
      <dsp:spPr>
        <a:xfrm>
          <a:off x="481004" y="1100845"/>
          <a:ext cx="1511141" cy="690750"/>
        </a:xfrm>
        <a:prstGeom prst="roundRect">
          <a:avLst>
            <a:gd name="adj" fmla="val 10000"/>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6464" tIns="156464" rIns="156464" bIns="156464" numCol="1" spcCol="1270" anchor="ctr" anchorCtr="0">
          <a:noAutofit/>
        </a:bodyPr>
        <a:lstStyle/>
        <a:p>
          <a:pPr marL="0" lvl="0" indent="0" algn="ctr" defTabSz="977900">
            <a:lnSpc>
              <a:spcPct val="90000"/>
            </a:lnSpc>
            <a:spcBef>
              <a:spcPct val="0"/>
            </a:spcBef>
            <a:spcAft>
              <a:spcPct val="35000"/>
            </a:spcAft>
            <a:buNone/>
          </a:pPr>
          <a:r>
            <a:rPr lang="en-US" sz="2200" kern="1200" dirty="0"/>
            <a:t>2014</a:t>
          </a:r>
        </a:p>
      </dsp:txBody>
      <dsp:txXfrm>
        <a:off x="501235" y="1121076"/>
        <a:ext cx="1470679" cy="650288"/>
      </dsp:txXfrm>
    </dsp:sp>
    <dsp:sp modelId="{1F8A9F78-EA04-4CE6-BCA3-4CF88F71A37B}">
      <dsp:nvSpPr>
        <dsp:cNvPr id="0" name=""/>
        <dsp:cNvSpPr/>
      </dsp:nvSpPr>
      <dsp:spPr>
        <a:xfrm>
          <a:off x="2047819" y="928157"/>
          <a:ext cx="1789509" cy="690750"/>
        </a:xfrm>
        <a:prstGeom prst="chevron">
          <a:avLst>
            <a:gd name="adj" fmla="val 40000"/>
          </a:avLst>
        </a:prstGeom>
        <a:solidFill>
          <a:srgbClr val="D83B01"/>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2B4F7BF-7485-490E-9BC6-08C794B72B1C}">
      <dsp:nvSpPr>
        <dsp:cNvPr id="0" name=""/>
        <dsp:cNvSpPr/>
      </dsp:nvSpPr>
      <dsp:spPr>
        <a:xfrm>
          <a:off x="2525021" y="1100845"/>
          <a:ext cx="1511141" cy="690750"/>
        </a:xfrm>
        <a:prstGeom prst="roundRect">
          <a:avLst>
            <a:gd name="adj" fmla="val 10000"/>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6464" tIns="156464" rIns="156464" bIns="156464" numCol="1" spcCol="1270" anchor="ctr" anchorCtr="0">
          <a:noAutofit/>
        </a:bodyPr>
        <a:lstStyle/>
        <a:p>
          <a:pPr marL="0" lvl="0" indent="0" algn="ctr" defTabSz="977900">
            <a:lnSpc>
              <a:spcPct val="90000"/>
            </a:lnSpc>
            <a:spcBef>
              <a:spcPct val="0"/>
            </a:spcBef>
            <a:spcAft>
              <a:spcPct val="35000"/>
            </a:spcAft>
            <a:buNone/>
          </a:pPr>
          <a:r>
            <a:rPr lang="en-US" sz="2200" kern="1200" dirty="0"/>
            <a:t>2016</a:t>
          </a:r>
        </a:p>
      </dsp:txBody>
      <dsp:txXfrm>
        <a:off x="2545252" y="1121076"/>
        <a:ext cx="1470679" cy="650288"/>
      </dsp:txXfrm>
    </dsp:sp>
    <dsp:sp modelId="{ED261E15-0BCC-4E15-B78C-8EB67ABD75B7}">
      <dsp:nvSpPr>
        <dsp:cNvPr id="0" name=""/>
        <dsp:cNvSpPr/>
      </dsp:nvSpPr>
      <dsp:spPr>
        <a:xfrm>
          <a:off x="4091836" y="928157"/>
          <a:ext cx="1789509" cy="690750"/>
        </a:xfrm>
        <a:prstGeom prst="chevron">
          <a:avLst>
            <a:gd name="adj" fmla="val 40000"/>
          </a:avLst>
        </a:prstGeom>
        <a:solidFill>
          <a:srgbClr val="5C005C"/>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A479046-325C-449A-B5AF-7C217C935EE3}">
      <dsp:nvSpPr>
        <dsp:cNvPr id="0" name=""/>
        <dsp:cNvSpPr/>
      </dsp:nvSpPr>
      <dsp:spPr>
        <a:xfrm>
          <a:off x="4569039" y="1100845"/>
          <a:ext cx="1511141" cy="690750"/>
        </a:xfrm>
        <a:prstGeom prst="roundRect">
          <a:avLst>
            <a:gd name="adj" fmla="val 10000"/>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6464" tIns="156464" rIns="156464" bIns="156464" numCol="1" spcCol="1270" anchor="ctr" anchorCtr="0">
          <a:noAutofit/>
        </a:bodyPr>
        <a:lstStyle/>
        <a:p>
          <a:pPr marL="0" lvl="0" indent="0" algn="ctr" defTabSz="977900">
            <a:lnSpc>
              <a:spcPct val="90000"/>
            </a:lnSpc>
            <a:spcBef>
              <a:spcPct val="0"/>
            </a:spcBef>
            <a:spcAft>
              <a:spcPct val="35000"/>
            </a:spcAft>
            <a:buNone/>
          </a:pPr>
          <a:r>
            <a:rPr lang="en-US" sz="2200" kern="1200" dirty="0"/>
            <a:t>2018</a:t>
          </a:r>
        </a:p>
      </dsp:txBody>
      <dsp:txXfrm>
        <a:off x="4589270" y="1121076"/>
        <a:ext cx="1470679" cy="650288"/>
      </dsp:txXfrm>
    </dsp:sp>
    <dsp:sp modelId="{6278327D-A196-43AF-8C67-A2CA8C29EF40}">
      <dsp:nvSpPr>
        <dsp:cNvPr id="0" name=""/>
        <dsp:cNvSpPr/>
      </dsp:nvSpPr>
      <dsp:spPr>
        <a:xfrm>
          <a:off x="6135854" y="928157"/>
          <a:ext cx="1789509" cy="690750"/>
        </a:xfrm>
        <a:prstGeom prst="chevron">
          <a:avLst>
            <a:gd name="adj" fmla="val 40000"/>
          </a:avLst>
        </a:prstGeom>
        <a:solidFill>
          <a:srgbClr val="004B5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1FC4C25-3133-4AC0-AE9F-E64096383963}">
      <dsp:nvSpPr>
        <dsp:cNvPr id="0" name=""/>
        <dsp:cNvSpPr/>
      </dsp:nvSpPr>
      <dsp:spPr>
        <a:xfrm>
          <a:off x="6613056" y="1100845"/>
          <a:ext cx="1511141" cy="690750"/>
        </a:xfrm>
        <a:prstGeom prst="roundRect">
          <a:avLst>
            <a:gd name="adj" fmla="val 10000"/>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6464" tIns="156464" rIns="156464" bIns="156464" numCol="1" spcCol="1270" anchor="ctr" anchorCtr="0">
          <a:noAutofit/>
        </a:bodyPr>
        <a:lstStyle/>
        <a:p>
          <a:pPr marL="0" lvl="0" indent="0" algn="ctr" defTabSz="977900">
            <a:lnSpc>
              <a:spcPct val="90000"/>
            </a:lnSpc>
            <a:spcBef>
              <a:spcPct val="0"/>
            </a:spcBef>
            <a:spcAft>
              <a:spcPct val="35000"/>
            </a:spcAft>
            <a:buNone/>
          </a:pPr>
          <a:r>
            <a:rPr lang="en-US" sz="2200" kern="1200" dirty="0"/>
            <a:t>2019</a:t>
          </a:r>
        </a:p>
      </dsp:txBody>
      <dsp:txXfrm>
        <a:off x="6633287" y="1121076"/>
        <a:ext cx="1470679" cy="650288"/>
      </dsp:txXfrm>
    </dsp:sp>
  </dsp:spTree>
</dsp:drawing>
</file>

<file path=ppt/diagrams/layout1.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hevronAccent+Icon">
  <dgm:title val="Chevron Accent Process"/>
  <dgm:desc val="Use to show sequential steps in a task, process, or workflow, or to emphasize movement or direction. Works best with minimal Level 1 and Level 2 text."/>
  <dgm:catLst>
    <dgm:cat type="process" pri="9500"/>
    <dgm:cat type="officeonline" pri="2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primFontSz" for="des" forName="txNode" op="equ" val="65"/>
      <dgm:constr type="w" for="ch" forName="compositeSpace" refType="w" refFor="ch" refForName="composite" fact="0.02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bgChev"/>
              <dgm:constr type="w" for="ch" forName="bgChev" refType="w" fact="0.9"/>
              <dgm:constr type="t" for="ch" forName="bgChev"/>
              <dgm:constr type="h" for="ch" forName="bgChev" refType="w" refFor="ch" refForName="bgChev" fact="0.386"/>
              <dgm:constr type="l" for="ch" forName="txNode" refType="w" fact="0.24"/>
              <dgm:constr type="w" for="ch" forName="txNode" refType="w" fact="0.76"/>
              <dgm:constr type="t" for="ch" forName="txNode" refType="h" refFor="ch" refForName="bgChev" fact="0.25"/>
              <dgm:constr type="h" for="ch" forName="txNode" refType="h" refFor="ch" refForName="bgChev"/>
            </dgm:constrLst>
          </dgm:if>
          <dgm:else name="Name7">
            <dgm:constrLst>
              <dgm:constr type="l" for="ch" forName="bgChev" refType="w" fact="0.1"/>
              <dgm:constr type="w" for="ch" forName="bgChev" refType="w" fact="0.9"/>
              <dgm:constr type="t" for="ch" forName="bgChev"/>
              <dgm:constr type="h" for="ch" forName="bgChev" refType="w" refFor="ch" refForName="bgChev" fact="0.386"/>
              <dgm:constr type="l" for="ch" forName="txNode"/>
              <dgm:constr type="w" for="ch" forName="txNode" refType="w" fact="0.76"/>
              <dgm:constr type="t" for="ch" forName="txNode" refType="h" refFor="ch" refForName="bgChev" fact="0.25"/>
              <dgm:constr type="h" for="ch" forName="txNode" refType="h" refFor="ch" refForName="bgChev"/>
            </dgm:constrLst>
          </dgm:else>
        </dgm:choose>
        <dgm:ruleLst/>
        <dgm:layoutNode name="bgChev" styleLbl="node1">
          <dgm:alg type="sp"/>
          <dgm:choose name="Name8">
            <dgm:if name="Name9" func="var" arg="dir" op="equ" val="norm">
              <dgm:shape xmlns:r="http://schemas.openxmlformats.org/officeDocument/2006/relationships" type="chevron" r:blip="">
                <dgm:adjLst>
                  <dgm:adj idx="1" val="0.4"/>
                </dgm:adjLst>
              </dgm:shape>
            </dgm:if>
            <dgm:else name="Name10">
              <dgm:shape xmlns:r="http://schemas.openxmlformats.org/officeDocument/2006/relationships" rot="180" type="chevron" r:blip="">
                <dgm:adjLst>
                  <dgm:adj idx="1" val="0.4"/>
                </dgm:adjLst>
              </dgm:shape>
            </dgm:else>
          </dgm:choose>
          <dgm:presOf/>
          <dgm:constrLst/>
        </dgm:layoutNode>
        <dgm:layoutNode name="txNode" styleLbl="fgAcc1">
          <dgm:varLst>
            <dgm:bulletEnabled val="1"/>
          </dgm:varLst>
          <dgm:alg type="tx"/>
          <dgm:shape xmlns:r="http://schemas.openxmlformats.org/officeDocument/2006/relationships" type="roundRect" r:blip="">
            <dgm:adjLst>
              <dgm:adj idx="1" val="0.1"/>
            </dgm:adjLst>
          </dgm:shape>
          <dgm:presOf axis="desOrSelf" ptType="node"/>
          <dgm:ruleLst>
            <dgm:rule type="primFontSz" val="5" fact="NaN" max="NaN"/>
          </dgm:ruleLst>
        </dgm:layoutNode>
      </dgm:layoutNode>
      <dgm:forEach name="Name11" axis="followSib" ptType="sibTrans" cnt="1">
        <dgm:layoutNode name="compositeSpace">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56C6C4-75BE-457F-8850-C7CD7CFC7DA3}" type="datetimeFigureOut">
              <a:rPr lang="en-US" smtClean="0"/>
              <a:t>3/30/2021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259B3D-005A-450F-B89F-6A3DD53EE3BF}" type="slidenum">
              <a:rPr lang="en-US" smtClean="0"/>
              <a:t>‹#›</a:t>
            </a:fld>
            <a:endParaRPr lang="en-US"/>
          </a:p>
        </p:txBody>
      </p:sp>
    </p:spTree>
    <p:extLst>
      <p:ext uri="{BB962C8B-B14F-4D97-AF65-F5344CB8AC3E}">
        <p14:creationId xmlns:p14="http://schemas.microsoft.com/office/powerpoint/2010/main" val="30111821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github.com/apache/spark" TargetMode="External"/><Relationship Id="rId7" Type="http://schemas.openxmlformats.org/officeDocument/2006/relationships/hyperlink" Target="https://azure.microsoft.com/en-us/services/cognitive-services/" TargetMode="External"/><Relationship Id="rId2" Type="http://schemas.openxmlformats.org/officeDocument/2006/relationships/slide" Target="../slides/slide29.xml"/><Relationship Id="rId1" Type="http://schemas.openxmlformats.org/officeDocument/2006/relationships/notesMaster" Target="../notesMasters/notesMaster1.xml"/><Relationship Id="rId6" Type="http://schemas.openxmlformats.org/officeDocument/2006/relationships/hyperlink" Target="http://www.opencv.org/" TargetMode="External"/><Relationship Id="rId5" Type="http://schemas.openxmlformats.org/officeDocument/2006/relationships/hyperlink" Target="https://github.com/Microsoft/LightGBM" TargetMode="External"/><Relationship Id="rId4" Type="http://schemas.openxmlformats.org/officeDocument/2006/relationships/hyperlink" Target="https://github.com/Microsoft/CNTK"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s://onnx.ai/" TargetMode="External"/><Relationship Id="rId2" Type="http://schemas.openxmlformats.org/officeDocument/2006/relationships/slide" Target="../slides/slide35.xml"/><Relationship Id="rId1" Type="http://schemas.openxmlformats.org/officeDocument/2006/relationships/notesMaster" Target="../notesMasters/notesMaster1.xml"/><Relationship Id="rId6" Type="http://schemas.openxmlformats.org/officeDocument/2006/relationships/hyperlink" Target="https://docs.microsoft.com/windows/ai/" TargetMode="External"/><Relationship Id="rId5" Type="http://schemas.openxmlformats.org/officeDocument/2006/relationships/hyperlink" Target="https://docs.microsoft.com/azure/machine-learning/service/how-to-build-deploy-onnx#deploy" TargetMode="External"/><Relationship Id="rId4" Type="http://schemas.openxmlformats.org/officeDocument/2006/relationships/hyperlink" Target="https://onnx.ai/supported-tools" TargetMode="Externa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3" Type="http://schemas.openxmlformats.org/officeDocument/2006/relationships/hyperlink" Target="https://docs.microsoft.com/en-us/azure/synapse-analytics/spark/microsoft-spark-utilities" TargetMode="External"/><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3" Type="http://schemas.openxmlformats.org/officeDocument/2006/relationships/hyperlink" Target="https://docs.microsoft.com/en-us/azure/synapse-analytics/spark/apache-spark-performance-hyperspace?pivots=programming-language-csharp" TargetMode="External"/><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3" Type="http://schemas.openxmlformats.org/officeDocument/2006/relationships/hyperlink" Target="https://docs.microsoft.com/en-us/common-data-model/sdk/logical-definitions#entities-and-their-attributes" TargetMode="External"/><Relationship Id="rId2" Type="http://schemas.openxmlformats.org/officeDocument/2006/relationships/slide" Target="../slides/slide58.xml"/><Relationship Id="rId1" Type="http://schemas.openxmlformats.org/officeDocument/2006/relationships/notesMaster" Target="../notesMasters/notesMaster1.xml"/><Relationship Id="rId5" Type="http://schemas.openxmlformats.org/officeDocument/2006/relationships/hyperlink" Target="https://docs.microsoft.com/en-us/common-data-model/sdk/manifest#entity-relationships" TargetMode="External"/><Relationship Id="rId4" Type="http://schemas.openxmlformats.org/officeDocument/2006/relationships/hyperlink" Target="https://docs.microsoft.com/en-us/common-data-model/sdk/logical-definitions#traits" TargetMode="Externa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3" Type="http://schemas.openxmlformats.org/officeDocument/2006/relationships/hyperlink" Target="https://github.com/Azure/spark-cdm-connector" TargetMode="External"/><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3" Type="http://schemas.openxmlformats.org/officeDocument/2006/relationships/hyperlink" Target="https://docs.microsoft.com/en-us/sql/t-sql/functions/cast-and-convert-transact-sql?view=azure-sqldw-latest&amp;preserve-view=true#implicit-conversions" TargetMode="External"/><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docs.microsoft.com/en-us/azure/synapse-analytics/security/synapse-workspace-synapse-rbac-roles"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3/30/2021 9:59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52935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Azure Synapse Link for Cosmos DB (https://docs.microsoft.com/en-us/azure/cosmos-db/synapse-link)</a:t>
            </a:r>
          </a:p>
          <a:p>
            <a:pPr marL="171450" indent="-171450">
              <a:buFontTx/>
              <a:buChar char="-"/>
            </a:pPr>
            <a:r>
              <a:rPr lang="en-US" dirty="0"/>
              <a:t>Analyze large operational datasets without impacting transactional workloads</a:t>
            </a:r>
          </a:p>
          <a:p>
            <a:pPr marL="171450" indent="-171450">
              <a:buFontTx/>
              <a:buChar char="-"/>
            </a:pPr>
            <a:r>
              <a:rPr lang="en-US" dirty="0"/>
              <a:t>Historically, these datasets were extracted using ETL workloads, resulting in data movement and operational complexity. </a:t>
            </a:r>
          </a:p>
          <a:p>
            <a:pPr marL="171450" indent="-171450">
              <a:buFontTx/>
              <a:buChar char="-"/>
            </a:pPr>
            <a:r>
              <a:rPr lang="en-US" dirty="0"/>
              <a:t>Azure Synapse Link for Cosmos DB provides</a:t>
            </a:r>
            <a:r>
              <a:rPr lang="en-US" b="0" i="0" dirty="0">
                <a:solidFill>
                  <a:srgbClr val="171717"/>
                </a:solidFill>
                <a:effectLst/>
                <a:latin typeface="Segoe UI" panose="020B0502040204020203" pitchFamily="34" charset="0"/>
              </a:rPr>
              <a:t> a cloud-native hybrid transactional and analytical processing (HTAP) capability that enables you to run near real-time analytics over operational data in Azure Cosmos DB.</a:t>
            </a:r>
          </a:p>
          <a:p>
            <a:pPr marL="171450" indent="-171450">
              <a:buFontTx/>
              <a:buChar char="-"/>
            </a:pPr>
            <a:r>
              <a:rPr lang="en-US" b="0" i="0" dirty="0">
                <a:solidFill>
                  <a:srgbClr val="171717"/>
                </a:solidFill>
                <a:effectLst/>
                <a:latin typeface="Segoe UI" panose="020B0502040204020203" pitchFamily="34" charset="0"/>
              </a:rPr>
              <a:t>The SQL API and API for MongoDB are supported</a:t>
            </a:r>
          </a:p>
          <a:p>
            <a:pPr marL="171450" indent="-171450">
              <a:buFontTx/>
              <a:buChar char="-"/>
            </a:pPr>
            <a:r>
              <a:rPr lang="en-US" b="0" i="0" dirty="0">
                <a:solidFill>
                  <a:srgbClr val="171717"/>
                </a:solidFill>
                <a:effectLst/>
                <a:latin typeface="Segoe UI" panose="020B0502040204020203" pitchFamily="34" charset="0"/>
              </a:rPr>
              <a:t>There is support for multi-region accounts, the analytical store will also be globally distributed (regardless of single write region or multiple write regions). The analytical queries can be served from the closest local region.</a:t>
            </a:r>
          </a:p>
          <a:p>
            <a:pPr marL="171450" indent="-171450">
              <a:buFontTx/>
              <a:buChar char="-"/>
            </a:pPr>
            <a:r>
              <a:rPr lang="en-US" b="0" i="0" dirty="0">
                <a:solidFill>
                  <a:srgbClr val="171717"/>
                </a:solidFill>
                <a:effectLst/>
                <a:latin typeface="Segoe UI" panose="020B0502040204020203" pitchFamily="34" charset="0"/>
              </a:rPr>
              <a:t>The analytical store can be queried by Apache Spark in Synapse Analytics (Scala, Python, </a:t>
            </a:r>
            <a:r>
              <a:rPr lang="en-US" b="0" i="0" dirty="0" err="1">
                <a:solidFill>
                  <a:srgbClr val="171717"/>
                </a:solidFill>
                <a:effectLst/>
                <a:latin typeface="Segoe UI" panose="020B0502040204020203" pitchFamily="34" charset="0"/>
              </a:rPr>
              <a:t>SparkSQL</a:t>
            </a:r>
            <a:r>
              <a:rPr lang="en-US" b="0" i="0" dirty="0">
                <a:solidFill>
                  <a:srgbClr val="171717"/>
                </a:solidFill>
                <a:effectLst/>
                <a:latin typeface="Segoe UI" panose="020B0502040204020203" pitchFamily="34" charset="0"/>
              </a:rPr>
              <a:t>, and C#) and the serverless SQL pool (T-SQL) [currently no support to access from a dedicated SQL pool]</a:t>
            </a:r>
          </a:p>
          <a:p>
            <a:pPr marL="171450" indent="-171450">
              <a:buFontTx/>
              <a:buChar char="-"/>
            </a:pPr>
            <a:r>
              <a:rPr lang="en-US" b="0" i="0" dirty="0">
                <a:solidFill>
                  <a:srgbClr val="171717"/>
                </a:solidFill>
                <a:effectLst/>
                <a:latin typeface="Segoe UI" panose="020B0502040204020203" pitchFamily="34" charset="0"/>
              </a:rPr>
              <a:t>The analytical store is read-only, however, you can still write to transactional containers</a:t>
            </a:r>
          </a:p>
          <a:p>
            <a:pPr marL="171450" indent="-171450">
              <a:buFontTx/>
              <a:buChar char="-"/>
            </a:pPr>
            <a:r>
              <a:rPr lang="en-US" b="0" i="0" dirty="0">
                <a:solidFill>
                  <a:srgbClr val="171717"/>
                </a:solidFill>
                <a:effectLst/>
                <a:latin typeface="Segoe UI" panose="020B0502040204020203" pitchFamily="34" charset="0"/>
              </a:rPr>
              <a:t>Latency between the transactional store to the analytical store is within 2-5 minutes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There is limitation that containers with analytical store turned on are not supported for automatic backup and restore at this time. The “transactional” piece is still backed up, but when restored it will be restored only as a transactional store with no analytical store provisioned.</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There is a limitation that only the first 1000 properties, and the first 127 nested levels from the transactional schema are made available in the Analytical Store</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Properties with spaces are also not supported in the analytical store</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Analytical Schema Constraints -&gt; https://docs.microsoft.com/en-us/azure/cosmos-db/analytical-store-introduction#schema-constraints</a:t>
            </a:r>
          </a:p>
        </p:txBody>
      </p:sp>
      <p:sp>
        <p:nvSpPr>
          <p:cNvPr id="4" name="Slide Number Placeholder 3"/>
          <p:cNvSpPr>
            <a:spLocks noGrp="1"/>
          </p:cNvSpPr>
          <p:nvPr>
            <p:ph type="sldNum" sz="quarter" idx="5"/>
          </p:nvPr>
        </p:nvSpPr>
        <p:spPr/>
        <p:txBody>
          <a:bodyPr/>
          <a:lstStyle/>
          <a:p>
            <a:fld id="{09259B3D-005A-450F-B89F-6A3DD53EE3BF}" type="slidenum">
              <a:rPr lang="en-US" smtClean="0"/>
              <a:t>10</a:t>
            </a:fld>
            <a:endParaRPr lang="en-US"/>
          </a:p>
        </p:txBody>
      </p:sp>
    </p:spTree>
    <p:extLst>
      <p:ext uri="{BB962C8B-B14F-4D97-AF65-F5344CB8AC3E}">
        <p14:creationId xmlns:p14="http://schemas.microsoft.com/office/powerpoint/2010/main" val="4511322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 enable Azure Synapse Link for Cosmos DB, access the Cosmos DB resource</a:t>
            </a:r>
          </a:p>
          <a:p>
            <a:pPr marL="171450" indent="-171450">
              <a:buFontTx/>
              <a:buChar char="-"/>
            </a:pPr>
            <a:r>
              <a:rPr lang="en-US" dirty="0"/>
              <a:t>Select Features from the left menu, and select Synapse link.</a:t>
            </a:r>
          </a:p>
          <a:p>
            <a:pPr marL="171450" indent="-171450">
              <a:buFontTx/>
              <a:buChar char="-"/>
            </a:pPr>
            <a:r>
              <a:rPr lang="en-US" dirty="0"/>
              <a:t>In the Synapse Link blade, select Enable. It can take a few minutes for this feature to be enabled.</a:t>
            </a:r>
          </a:p>
          <a:p>
            <a:pPr marL="171450" indent="-171450">
              <a:buFontTx/>
              <a:buChar char="-"/>
            </a:pPr>
            <a:r>
              <a:rPr lang="en-US" dirty="0"/>
              <a:t>Once enabled, there isn’t a way to disable it</a:t>
            </a:r>
          </a:p>
          <a:p>
            <a:pPr marL="171450" indent="-171450">
              <a:buFontTx/>
              <a:buChar char="-"/>
            </a:pPr>
            <a:r>
              <a:rPr lang="en-US" dirty="0"/>
              <a:t>There is support for managed private endpoint between Azure Synapse and Cosmos DB</a:t>
            </a:r>
          </a:p>
          <a:p>
            <a:pPr marL="0" indent="0">
              <a:buFontTx/>
              <a:buNone/>
            </a:pPr>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11</a:t>
            </a:fld>
            <a:endParaRPr lang="en-US"/>
          </a:p>
        </p:txBody>
      </p:sp>
    </p:spTree>
    <p:extLst>
      <p:ext uri="{BB962C8B-B14F-4D97-AF65-F5344CB8AC3E}">
        <p14:creationId xmlns:p14="http://schemas.microsoft.com/office/powerpoint/2010/main" val="21813475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currently only supported on NEW containers only</a:t>
            </a:r>
          </a:p>
          <a:p>
            <a:pPr marL="171450" indent="-171450">
              <a:buFontTx/>
              <a:buChar char="-"/>
            </a:pPr>
            <a:r>
              <a:rPr lang="en-US" dirty="0"/>
              <a:t>Ensure you select “ON” for the Analytical store field</a:t>
            </a:r>
          </a:p>
          <a:p>
            <a:pPr marL="171450" indent="-171450">
              <a:buFontTx/>
              <a:buChar char="-"/>
            </a:pPr>
            <a:r>
              <a:rPr lang="en-US" dirty="0"/>
              <a:t>This will create a container with the </a:t>
            </a:r>
            <a:r>
              <a:rPr lang="en-US" dirty="0" err="1"/>
              <a:t>AnalyticalTTL</a:t>
            </a:r>
            <a:r>
              <a:rPr lang="en-US" dirty="0"/>
              <a:t> property set to the default value of -1, meaning infinite retention</a:t>
            </a:r>
          </a:p>
          <a:p>
            <a:pPr marL="171450" indent="-171450">
              <a:buFontTx/>
              <a:buChar char="-"/>
            </a:pPr>
            <a:r>
              <a:rPr lang="en-US" dirty="0"/>
              <a:t>You can change the </a:t>
            </a:r>
            <a:r>
              <a:rPr lang="en-US" dirty="0" err="1"/>
              <a:t>AnalyticalTTL</a:t>
            </a:r>
            <a:r>
              <a:rPr lang="en-US" dirty="0"/>
              <a:t> using the Cosmos DB Data Explorer, selecting the container -&gt; Scale &amp; Settings, under Settings you will find the Analytical Storage Time to Live</a:t>
            </a:r>
          </a:p>
          <a:p>
            <a:pPr marL="171450" indent="-171450">
              <a:buFontTx/>
              <a:buChar char="-"/>
            </a:pPr>
            <a:r>
              <a:rPr lang="en-US" dirty="0"/>
              <a:t>The analytical store retains all the historical versions of records</a:t>
            </a:r>
          </a:p>
          <a:p>
            <a:pPr marL="171450" indent="-171450">
              <a:buFontTx/>
              <a:buChar char="-"/>
            </a:pPr>
            <a:r>
              <a:rPr lang="en-US" dirty="0"/>
              <a:t>Create containers with analytical store in the Data Explorer for Cosmos DB in the Azure Portal or through various SDKs and APIs.</a:t>
            </a:r>
          </a:p>
          <a:p>
            <a:pPr marL="171450" indent="-171450">
              <a:buFontTx/>
              <a:buChar char="-"/>
            </a:pPr>
            <a:r>
              <a:rPr lang="en-US" dirty="0"/>
              <a:t>If a container has been created with analytical store, this feature cannot be disabled</a:t>
            </a:r>
          </a:p>
        </p:txBody>
      </p:sp>
      <p:sp>
        <p:nvSpPr>
          <p:cNvPr id="4" name="Slide Number Placeholder 3"/>
          <p:cNvSpPr>
            <a:spLocks noGrp="1"/>
          </p:cNvSpPr>
          <p:nvPr>
            <p:ph type="sldNum" sz="quarter" idx="5"/>
          </p:nvPr>
        </p:nvSpPr>
        <p:spPr/>
        <p:txBody>
          <a:bodyPr/>
          <a:lstStyle/>
          <a:p>
            <a:fld id="{09259B3D-005A-450F-B89F-6A3DD53EE3BF}" type="slidenum">
              <a:rPr lang="en-US" smtClean="0"/>
              <a:t>12</a:t>
            </a:fld>
            <a:endParaRPr lang="en-US"/>
          </a:p>
        </p:txBody>
      </p:sp>
    </p:spTree>
    <p:extLst>
      <p:ext uri="{BB962C8B-B14F-4D97-AF65-F5344CB8AC3E}">
        <p14:creationId xmlns:p14="http://schemas.microsoft.com/office/powerpoint/2010/main" val="11504245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 ways, create a linked service through the Manage Hub OR through the Data Hub and Selecting to connect to external data.</a:t>
            </a:r>
          </a:p>
        </p:txBody>
      </p:sp>
      <p:sp>
        <p:nvSpPr>
          <p:cNvPr id="4" name="Slide Number Placeholder 3"/>
          <p:cNvSpPr>
            <a:spLocks noGrp="1"/>
          </p:cNvSpPr>
          <p:nvPr>
            <p:ph type="sldNum" sz="quarter" idx="5"/>
          </p:nvPr>
        </p:nvSpPr>
        <p:spPr/>
        <p:txBody>
          <a:bodyPr/>
          <a:lstStyle/>
          <a:p>
            <a:fld id="{09259B3D-005A-450F-B89F-6A3DD53EE3BF}" type="slidenum">
              <a:rPr lang="en-US" smtClean="0"/>
              <a:t>13</a:t>
            </a:fld>
            <a:endParaRPr lang="en-US"/>
          </a:p>
        </p:txBody>
      </p:sp>
    </p:spTree>
    <p:extLst>
      <p:ext uri="{BB962C8B-B14F-4D97-AF65-F5344CB8AC3E}">
        <p14:creationId xmlns:p14="http://schemas.microsoft.com/office/powerpoint/2010/main" val="33817437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If no schema is supplied, the serverless SQL pool will use automatic schema inference. It is strongly encouraged to explicitly define the schema as there is impacts to performance.</a:t>
            </a:r>
          </a:p>
          <a:p>
            <a:pPr marL="171450" indent="-171450">
              <a:buFontTx/>
              <a:buChar char="-"/>
            </a:pPr>
            <a:r>
              <a:rPr lang="en-US" dirty="0"/>
              <a:t>Ability to use JSON functionality found in T-SQL, such as OPENJSON to flatten JSON structures</a:t>
            </a:r>
          </a:p>
          <a:p>
            <a:pPr marL="171450" indent="-171450">
              <a:buFontTx/>
              <a:buChar char="-"/>
            </a:pPr>
            <a:r>
              <a:rPr lang="en-US" dirty="0"/>
              <a:t>Create a user database for containing views</a:t>
            </a:r>
          </a:p>
          <a:p>
            <a:pPr marL="171450" indent="-171450">
              <a:buFontTx/>
              <a:buChar char="-"/>
            </a:pPr>
            <a:r>
              <a:rPr lang="en-US" dirty="0"/>
              <a:t>Prepare views on top of Cosmos DB data it is recommended to create a separate credential containing the DB Account key and use this to access the data via OPENROWSET. DO NOT STORE THE ACCOUNT KEY IN THE VIEW DEFINITION !!!</a:t>
            </a:r>
          </a:p>
          <a:p>
            <a:pPr marL="171450" indent="-171450">
              <a:buFontTx/>
              <a:buChar char="-"/>
            </a:pPr>
            <a:r>
              <a:rPr lang="en-US" dirty="0"/>
              <a:t>Be sure to enable UTF-8 database collation as string values are stored in the Azure Cosmos DB analytical store as UTF-8</a:t>
            </a:r>
          </a:p>
          <a:p>
            <a:pPr marL="171450" indent="-171450">
              <a:buFontTx/>
              <a:buChar char="-"/>
            </a:pPr>
            <a:r>
              <a:rPr lang="en-US" dirty="0"/>
              <a:t>If managed </a:t>
            </a:r>
            <a:r>
              <a:rPr lang="en-US" dirty="0" err="1"/>
              <a:t>vnet</a:t>
            </a:r>
            <a:r>
              <a:rPr lang="en-US" dirty="0"/>
              <a:t> is enabled for the workspace, because the serverless pools are multi-tenant (and not in the managed </a:t>
            </a:r>
            <a:r>
              <a:rPr lang="en-US" dirty="0" err="1"/>
              <a:t>vnet</a:t>
            </a:r>
            <a:r>
              <a:rPr lang="en-US" dirty="0"/>
              <a:t>), it will be blocked from accessing the account. To fix this use Network Isolation for the Cosmos DB account from a Synapse Workspace. (https://docs.microsoft.com/en-us/azure/cosmos-db/analytical-store-private-endpoints#using-synapse-serverless-sql-pools)</a:t>
            </a:r>
          </a:p>
        </p:txBody>
      </p:sp>
      <p:sp>
        <p:nvSpPr>
          <p:cNvPr id="4" name="Slide Number Placeholder 3"/>
          <p:cNvSpPr>
            <a:spLocks noGrp="1"/>
          </p:cNvSpPr>
          <p:nvPr>
            <p:ph type="sldNum" sz="quarter" idx="5"/>
          </p:nvPr>
        </p:nvSpPr>
        <p:spPr/>
        <p:txBody>
          <a:bodyPr/>
          <a:lstStyle/>
          <a:p>
            <a:fld id="{09259B3D-005A-450F-B89F-6A3DD53EE3BF}" type="slidenum">
              <a:rPr lang="en-US" smtClean="0"/>
              <a:t>14</a:t>
            </a:fld>
            <a:endParaRPr lang="en-US"/>
          </a:p>
        </p:txBody>
      </p:sp>
    </p:spTree>
    <p:extLst>
      <p:ext uri="{BB962C8B-B14F-4D97-AF65-F5344CB8AC3E}">
        <p14:creationId xmlns:p14="http://schemas.microsoft.com/office/powerpoint/2010/main" val="39345075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Querying data from Apache Spark in Azure Synapse Analytics uses the linked service</a:t>
            </a:r>
          </a:p>
          <a:p>
            <a:pPr marL="171450" indent="-171450">
              <a:buFontTx/>
              <a:buChar char="-"/>
            </a:pPr>
            <a:r>
              <a:rPr lang="en-US" dirty="0"/>
              <a:t>Spark SQL tables can be used to query the analytical store directly</a:t>
            </a:r>
          </a:p>
          <a:p>
            <a:pPr marL="171450" indent="-171450">
              <a:buFontTx/>
              <a:buChar char="-"/>
            </a:pPr>
            <a:r>
              <a:rPr lang="en-US" dirty="0"/>
              <a:t>If the schema may change in the future, be sure to set the </a:t>
            </a:r>
            <a:r>
              <a:rPr lang="en-US" dirty="0" err="1"/>
              <a:t>spark.cosmos.autoSchemaMerge</a:t>
            </a:r>
            <a:r>
              <a:rPr lang="en-US" dirty="0"/>
              <a:t> option to true when creating the table</a:t>
            </a:r>
          </a:p>
          <a:p>
            <a:pPr marL="171450" indent="-171450">
              <a:buFontTx/>
              <a:buChar char="-"/>
            </a:pPr>
            <a:r>
              <a:rPr lang="en-US" dirty="0"/>
              <a:t>Preferred regions can be set in options as well .option(“</a:t>
            </a:r>
            <a:r>
              <a:rPr lang="en-US" dirty="0" err="1"/>
              <a:t>spark.cosmos.preferredRegions</a:t>
            </a:r>
            <a:r>
              <a:rPr lang="en-US" dirty="0"/>
              <a:t>”, ‘&lt;Region1&gt;, &lt;Region2&gt;’)</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If you have managed </a:t>
            </a:r>
            <a:r>
              <a:rPr lang="en-US" dirty="0" err="1"/>
              <a:t>Vnet</a:t>
            </a:r>
            <a:r>
              <a:rPr lang="en-US" dirty="0"/>
              <a:t> enabled for the workspace, with Azure Spark for Azure Synapse Analytics, access is only allowed through a managed private endpoint. Maintenance for these private endpoints is found in the Manage Hub. Be sure to select the “Analytical” Target Sub-Resource (https://docs.microsoft.com/en-us/azure/cosmos-db/analytical-store-private-endpoints)</a:t>
            </a:r>
          </a:p>
        </p:txBody>
      </p:sp>
      <p:sp>
        <p:nvSpPr>
          <p:cNvPr id="4" name="Slide Number Placeholder 3"/>
          <p:cNvSpPr>
            <a:spLocks noGrp="1"/>
          </p:cNvSpPr>
          <p:nvPr>
            <p:ph type="sldNum" sz="quarter" idx="5"/>
          </p:nvPr>
        </p:nvSpPr>
        <p:spPr/>
        <p:txBody>
          <a:bodyPr/>
          <a:lstStyle/>
          <a:p>
            <a:fld id="{09259B3D-005A-450F-B89F-6A3DD53EE3BF}" type="slidenum">
              <a:rPr lang="en-US" smtClean="0"/>
              <a:t>15</a:t>
            </a:fld>
            <a:endParaRPr lang="en-US"/>
          </a:p>
        </p:txBody>
      </p:sp>
    </p:spTree>
    <p:extLst>
      <p:ext uri="{BB962C8B-B14F-4D97-AF65-F5344CB8AC3E}">
        <p14:creationId xmlns:p14="http://schemas.microsoft.com/office/powerpoint/2010/main" val="21984385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Cost control on serverless SQL – set limits for day/week/month</a:t>
            </a:r>
          </a:p>
          <a:p>
            <a:r>
              <a:rPr lang="en-US" dirty="0"/>
              <a:t>Full support for serverless SQL pools in SQL Server Management Studio (SSMS 18.7) and Azure Data Studio (ADS) 1.24.0</a:t>
            </a:r>
          </a:p>
          <a:p>
            <a:r>
              <a:rPr lang="en-US" b="0" i="0" dirty="0">
                <a:solidFill>
                  <a:srgbClr val="323130"/>
                </a:solidFill>
                <a:effectLst/>
                <a:latin typeface="Segoe UI" panose="020B0502040204020203" pitchFamily="34" charset="0"/>
              </a:rPr>
              <a:t>New T-SQL language features are available in serverless SQL pool. New features that you can use are: STRING_AGG, OFFSET/FETCH, Pivot/Unpivot, SESSION_CONTEXT, and CONTEXT_INFO</a:t>
            </a:r>
            <a:endParaRPr lang="en-US" dirty="0"/>
          </a:p>
          <a:p>
            <a:r>
              <a:rPr lang="en-US" dirty="0"/>
              <a:t>Automatic schema discovery on delimited text files (</a:t>
            </a:r>
            <a:r>
              <a:rPr lang="en-US" dirty="0" err="1"/>
              <a:t>parser_version</a:t>
            </a:r>
            <a:r>
              <a:rPr lang="en-US" dirty="0"/>
              <a:t> 2.0)</a:t>
            </a:r>
          </a:p>
          <a:p>
            <a:endParaRPr lang="en-US" dirty="0"/>
          </a:p>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16</a:t>
            </a:fld>
            <a:endParaRPr lang="en-US"/>
          </a:p>
        </p:txBody>
      </p:sp>
    </p:spTree>
    <p:extLst>
      <p:ext uri="{BB962C8B-B14F-4D97-AF65-F5344CB8AC3E}">
        <p14:creationId xmlns:p14="http://schemas.microsoft.com/office/powerpoint/2010/main" val="24711672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Questions:</a:t>
            </a:r>
          </a:p>
          <a:p>
            <a:pPr marL="0" indent="0">
              <a:buNone/>
            </a:pPr>
            <a:endParaRPr lang="en-US" dirty="0"/>
          </a:p>
          <a:p>
            <a:pPr marL="228600" indent="-228600">
              <a:buAutoNum type="arabicParenR"/>
            </a:pPr>
            <a:r>
              <a:rPr lang="en-US" dirty="0"/>
              <a:t>Did you attend the Azure Synapse Analytics Bootcamp training last year (yes/no)</a:t>
            </a:r>
          </a:p>
          <a:p>
            <a:pPr marL="228600" indent="-228600">
              <a:buAutoNum type="arabicParenR"/>
            </a:pPr>
            <a:r>
              <a:rPr lang="en-US" dirty="0"/>
              <a:t>What is your job role – CSA, GBB, ….</a:t>
            </a:r>
          </a:p>
          <a:p>
            <a:pPr marL="228600" indent="-228600">
              <a:buAutoNum type="arabicParenR"/>
            </a:pPr>
            <a:r>
              <a:rPr lang="en-US" dirty="0"/>
              <a:t>Have you been hands-on with Azure Synapse Analytics? (yes/no/a little)</a:t>
            </a:r>
          </a:p>
          <a:p>
            <a:pPr marL="228600" indent="-228600">
              <a:buAutoNum type="arabicParenR"/>
            </a:pPr>
            <a:r>
              <a:rPr lang="en-US" dirty="0"/>
              <a:t>How confident are you in your Azure Synapse Analytics technical level ? (rating 1-5, 1 being not confident, 5 being very confident)</a:t>
            </a:r>
          </a:p>
          <a:p>
            <a:pPr marL="228600" indent="-228600">
              <a:buAutoNum type="arabicParenR"/>
            </a:pPr>
            <a:r>
              <a:rPr lang="en-US" dirty="0"/>
              <a:t>What do you hope to learn in this session? (word cloud)</a:t>
            </a:r>
          </a:p>
        </p:txBody>
      </p:sp>
      <p:sp>
        <p:nvSpPr>
          <p:cNvPr id="4" name="Slide Number Placeholder 3"/>
          <p:cNvSpPr>
            <a:spLocks noGrp="1"/>
          </p:cNvSpPr>
          <p:nvPr>
            <p:ph type="sldNum" sz="quarter" idx="5"/>
          </p:nvPr>
        </p:nvSpPr>
        <p:spPr/>
        <p:txBody>
          <a:bodyPr/>
          <a:lstStyle/>
          <a:p>
            <a:fld id="{09259B3D-005A-450F-B89F-6A3DD53EE3BF}" type="slidenum">
              <a:rPr lang="en-US" smtClean="0"/>
              <a:t>17</a:t>
            </a:fld>
            <a:endParaRPr lang="en-US"/>
          </a:p>
        </p:txBody>
      </p:sp>
    </p:spTree>
    <p:extLst>
      <p:ext uri="{BB962C8B-B14F-4D97-AF65-F5344CB8AC3E}">
        <p14:creationId xmlns:p14="http://schemas.microsoft.com/office/powerpoint/2010/main" val="6529157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18</a:t>
            </a:fld>
            <a:endParaRPr lang="en-US"/>
          </a:p>
        </p:txBody>
      </p:sp>
    </p:spTree>
    <p:extLst>
      <p:ext uri="{BB962C8B-B14F-4D97-AF65-F5344CB8AC3E}">
        <p14:creationId xmlns:p14="http://schemas.microsoft.com/office/powerpoint/2010/main" val="15254578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Integration with GitHub CI/CD</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3/30/2021 9:59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34052935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the all day </a:t>
            </a:r>
            <a:r>
              <a:rPr lang="en-US" dirty="0" err="1"/>
              <a:t>mentimeter</a:t>
            </a:r>
            <a:r>
              <a:rPr lang="en-US" dirty="0"/>
              <a:t> QR code here as well.</a:t>
            </a:r>
          </a:p>
          <a:p>
            <a:endParaRPr lang="en-US" dirty="0"/>
          </a:p>
          <a:p>
            <a:r>
              <a:rPr lang="en-US" dirty="0"/>
              <a:t>Will remain in the main channel all day</a:t>
            </a:r>
          </a:p>
          <a:p>
            <a:r>
              <a:rPr lang="en-US" dirty="0"/>
              <a:t>Use the “Need help ask here” channel for problems with the labs</a:t>
            </a:r>
          </a:p>
          <a:p>
            <a:r>
              <a:rPr lang="en-US" dirty="0"/>
              <a:t>Use the chat for questions, coaches are here to assist</a:t>
            </a:r>
          </a:p>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2</a:t>
            </a:fld>
            <a:endParaRPr lang="en-US"/>
          </a:p>
        </p:txBody>
      </p:sp>
    </p:spTree>
    <p:extLst>
      <p:ext uri="{BB962C8B-B14F-4D97-AF65-F5344CB8AC3E}">
        <p14:creationId xmlns:p14="http://schemas.microsoft.com/office/powerpoint/2010/main" val="1587192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 Currently not available in the Azure Government Cloud</a:t>
            </a:r>
          </a:p>
          <a:p>
            <a:pPr marL="171450" indent="-171450">
              <a:buFontTx/>
              <a:buChar char="-"/>
            </a:pPr>
            <a:r>
              <a:rPr lang="en-US" dirty="0"/>
              <a:t>Workspace can only be configured with a single Git repository</a:t>
            </a:r>
          </a:p>
          <a:p>
            <a:pPr marL="171450" indent="-171450">
              <a:buFontTx/>
              <a:buChar char="-"/>
            </a:pPr>
            <a:r>
              <a:rPr lang="en-US" dirty="0"/>
              <a:t>Repository type is Azure DevOps Git or GitHub</a:t>
            </a:r>
          </a:p>
          <a:p>
            <a:pPr marL="171450" indent="-171450">
              <a:buFontTx/>
              <a:buChar char="-"/>
            </a:pPr>
            <a:r>
              <a:rPr lang="en-US" dirty="0"/>
              <a:t>If using GitHub, you must authorize Azure Synapse as an application</a:t>
            </a:r>
          </a:p>
          <a:p>
            <a:pPr marL="171450" indent="-171450">
              <a:buFontTx/>
              <a:buChar char="-"/>
            </a:pPr>
            <a:r>
              <a:rPr lang="en-US" dirty="0"/>
              <a:t>You must create an initialized repository to hold your source code ahead of time. They must not be empty, so add a readme when creating the repository so that it initializes the repository. </a:t>
            </a:r>
          </a:p>
        </p:txBody>
      </p:sp>
      <p:sp>
        <p:nvSpPr>
          <p:cNvPr id="4" name="Slide Number Placeholder 3"/>
          <p:cNvSpPr>
            <a:spLocks noGrp="1"/>
          </p:cNvSpPr>
          <p:nvPr>
            <p:ph type="sldNum" sz="quarter" idx="5"/>
          </p:nvPr>
        </p:nvSpPr>
        <p:spPr/>
        <p:txBody>
          <a:bodyPr/>
          <a:lstStyle/>
          <a:p>
            <a:fld id="{09259B3D-005A-450F-B89F-6A3DD53EE3BF}" type="slidenum">
              <a:rPr lang="en-US" smtClean="0"/>
              <a:t>20</a:t>
            </a:fld>
            <a:endParaRPr lang="en-US"/>
          </a:p>
        </p:txBody>
      </p:sp>
    </p:spTree>
    <p:extLst>
      <p:ext uri="{BB962C8B-B14F-4D97-AF65-F5344CB8AC3E}">
        <p14:creationId xmlns:p14="http://schemas.microsoft.com/office/powerpoint/2010/main" val="395560525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If using a GitHub repository and want Azure Synapse to be granted </a:t>
            </a:r>
            <a:r>
              <a:rPr lang="en-US" dirty="0" err="1"/>
              <a:t>Oauth</a:t>
            </a:r>
            <a:r>
              <a:rPr lang="en-US" dirty="0"/>
              <a:t> application privileges, be sure to grant organizational access when prompted.</a:t>
            </a:r>
          </a:p>
          <a:p>
            <a:endParaRPr lang="en-US" dirty="0"/>
          </a:p>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21</a:t>
            </a:fld>
            <a:endParaRPr lang="en-US"/>
          </a:p>
        </p:txBody>
      </p:sp>
    </p:spTree>
    <p:extLst>
      <p:ext uri="{BB962C8B-B14F-4D97-AF65-F5344CB8AC3E}">
        <p14:creationId xmlns:p14="http://schemas.microsoft.com/office/powerpoint/2010/main" val="182777616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configuring the repository, if you granted permission to both public and private repositories, they will be listed here.</a:t>
            </a:r>
          </a:p>
          <a:p>
            <a:endParaRPr lang="en-US" dirty="0"/>
          </a:p>
          <a:p>
            <a:r>
              <a:rPr lang="en-US" dirty="0"/>
              <a:t>Select the desired repository.</a:t>
            </a:r>
          </a:p>
          <a:p>
            <a:endParaRPr lang="en-US" dirty="0"/>
          </a:p>
          <a:p>
            <a:r>
              <a:rPr lang="en-US" dirty="0"/>
              <a:t>NOTE: You are able to create new branches from within Synapse Studio. A good recommendation is to create features based on the main branch to implement changes or new artifacts.</a:t>
            </a:r>
          </a:p>
          <a:p>
            <a:endParaRPr lang="en-US" dirty="0"/>
          </a:p>
          <a:p>
            <a:r>
              <a:rPr lang="en-US" dirty="0"/>
              <a:t>The Collaboration branch is the branch where things will be committed while development is in-progress. This is typically the main branch of the repository. Most people should not be able to commit into this branch. They can issue Pull Requests from their own feature branches for inclusion.</a:t>
            </a:r>
          </a:p>
          <a:p>
            <a:endParaRPr lang="en-US" dirty="0"/>
          </a:p>
          <a:p>
            <a:r>
              <a:rPr lang="en-US" dirty="0"/>
              <a:t>The </a:t>
            </a:r>
            <a:r>
              <a:rPr lang="en-US" dirty="0" err="1"/>
              <a:t>workspace_publish</a:t>
            </a:r>
            <a:r>
              <a:rPr lang="en-US" dirty="0"/>
              <a:t> branch will be the end-destination. When the code in the main branch reaches a deployment ready state, ensure the collaboration (or main) branch is selected in the Synapse Workspace, and select “Publish” to move these new artifacts into the </a:t>
            </a:r>
            <a:r>
              <a:rPr lang="en-US" dirty="0" err="1"/>
              <a:t>workspace_publish</a:t>
            </a:r>
            <a:r>
              <a:rPr lang="en-US" dirty="0"/>
              <a:t> branch.</a:t>
            </a:r>
          </a:p>
          <a:p>
            <a:endParaRPr lang="en-US" dirty="0"/>
          </a:p>
          <a:p>
            <a:r>
              <a:rPr lang="en-US" dirty="0"/>
              <a:t>When artifacts are moved to the publish branch you can then create a CI/CD release pipeline to automate a push to a production workspace.</a:t>
            </a:r>
          </a:p>
        </p:txBody>
      </p:sp>
      <p:sp>
        <p:nvSpPr>
          <p:cNvPr id="4" name="Slide Number Placeholder 3"/>
          <p:cNvSpPr>
            <a:spLocks noGrp="1"/>
          </p:cNvSpPr>
          <p:nvPr>
            <p:ph type="sldNum" sz="quarter" idx="5"/>
          </p:nvPr>
        </p:nvSpPr>
        <p:spPr/>
        <p:txBody>
          <a:bodyPr/>
          <a:lstStyle/>
          <a:p>
            <a:fld id="{09259B3D-005A-450F-B89F-6A3DD53EE3BF}" type="slidenum">
              <a:rPr lang="en-US" smtClean="0"/>
              <a:t>22</a:t>
            </a:fld>
            <a:endParaRPr lang="en-US"/>
          </a:p>
        </p:txBody>
      </p:sp>
    </p:spTree>
    <p:extLst>
      <p:ext uri="{BB962C8B-B14F-4D97-AF65-F5344CB8AC3E}">
        <p14:creationId xmlns:p14="http://schemas.microsoft.com/office/powerpoint/2010/main" val="245098918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71717"/>
                </a:solidFill>
                <a:effectLst/>
                <a:latin typeface="Segoe UI" panose="020B0502040204020203" pitchFamily="34" charset="0"/>
              </a:rPr>
              <a:t>Continuous Integration (CI) is the process of automating the build and testing of code every time a team member commits changes to version control. Continuous Deployment (CD) is the process to build, test, configure, and deploy from multiple testing or staging environments to a production environment.</a:t>
            </a:r>
          </a:p>
          <a:p>
            <a:pPr algn="l"/>
            <a:endParaRPr lang="en-U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For Azure Synapse workspace, continuous integration and delivery (CI/CD) moves all entities from one environment (development, test, production) to another. To promote your workspace to another workspace, there are two parts: use </a:t>
            </a:r>
            <a:r>
              <a:rPr lang="en-US" b="0" i="0" u="none" strike="noStrike" dirty="0">
                <a:solidFill>
                  <a:srgbClr val="171717"/>
                </a:solidFill>
                <a:effectLst/>
                <a:latin typeface="Segoe UI" panose="020B0502040204020203" pitchFamily="34" charset="0"/>
              </a:rPr>
              <a:t>ARM templates </a:t>
            </a:r>
            <a:r>
              <a:rPr lang="en-US" b="0" i="0" dirty="0">
                <a:solidFill>
                  <a:srgbClr val="171717"/>
                </a:solidFill>
                <a:effectLst/>
                <a:latin typeface="Segoe UI" panose="020B0502040204020203" pitchFamily="34" charset="0"/>
              </a:rPr>
              <a:t>to create or update workspace resources (pools and workspace); migrate artifacts (SQL scripts, notebook, Spark job definition, pipelines, datasets, data flows, and so on) with Synapse CI/CD tools in Azure DevOps.</a:t>
            </a:r>
          </a:p>
          <a:p>
            <a:pPr algn="l"/>
            <a:endParaRPr lang="en-U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In this presentation, we’ll cover migrating artifacts using the tools in Azure DevOps.</a:t>
            </a:r>
          </a:p>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23</a:t>
            </a:fld>
            <a:endParaRPr lang="en-US"/>
          </a:p>
        </p:txBody>
      </p:sp>
    </p:spTree>
    <p:extLst>
      <p:ext uri="{BB962C8B-B14F-4D97-AF65-F5344CB8AC3E}">
        <p14:creationId xmlns:p14="http://schemas.microsoft.com/office/powerpoint/2010/main" val="194848754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GitHub CI/CD with Azure DevOps</a:t>
            </a:r>
          </a:p>
          <a:p>
            <a:endParaRPr lang="en-US" dirty="0"/>
          </a:p>
          <a:p>
            <a:r>
              <a:rPr lang="en-US" dirty="0"/>
              <a:t>Pre-requisites</a:t>
            </a:r>
          </a:p>
          <a:p>
            <a:r>
              <a:rPr lang="en-US" dirty="0"/>
              <a:t>2 Synapse workspaces deployed (dev prod)</a:t>
            </a:r>
          </a:p>
          <a:p>
            <a:r>
              <a:rPr lang="en-US" dirty="0"/>
              <a:t>1 Azure DevOps organization (so you can create projects) https://dev.azure.com/trilliuminnovations/</a:t>
            </a:r>
          </a:p>
          <a:p>
            <a:r>
              <a:rPr lang="en-US" dirty="0"/>
              <a:t>Previous cleanup: Remember to remove Azure Synapse as a trusted OAuth application (Settings)</a:t>
            </a:r>
          </a:p>
          <a:p>
            <a:endParaRPr lang="en-US" dirty="0"/>
          </a:p>
          <a:p>
            <a:r>
              <a:rPr lang="en-US" dirty="0"/>
              <a:t>Walkthrough Connecting to GitHub</a:t>
            </a:r>
          </a:p>
          <a:p>
            <a:r>
              <a:rPr lang="en-US" dirty="0"/>
              <a:t>1. Access GitHub, log in as </a:t>
            </a:r>
            <a:r>
              <a:rPr lang="en-US" dirty="0" err="1"/>
              <a:t>synapseconnect</a:t>
            </a:r>
            <a:endParaRPr lang="en-US" dirty="0"/>
          </a:p>
          <a:p>
            <a:r>
              <a:rPr lang="en-US" dirty="0"/>
              <a:t>2. Create new repository called synapseworkspace01, initialize this with a Readme</a:t>
            </a:r>
          </a:p>
          <a:p>
            <a:r>
              <a:rPr lang="en-US" dirty="0"/>
              <a:t>3. Open Synapse Dev workspace</a:t>
            </a:r>
          </a:p>
          <a:p>
            <a:r>
              <a:rPr lang="en-US" dirty="0"/>
              <a:t>4. Select the Develop hub</a:t>
            </a:r>
          </a:p>
          <a:p>
            <a:r>
              <a:rPr lang="en-US" dirty="0"/>
              <a:t>5. Show the drop down for Synapse Live/setup source control</a:t>
            </a:r>
          </a:p>
          <a:p>
            <a:r>
              <a:rPr lang="en-US" dirty="0"/>
              <a:t>6. Open the Manage Hub</a:t>
            </a:r>
          </a:p>
          <a:p>
            <a:r>
              <a:rPr lang="en-US" dirty="0"/>
              <a:t>7. Select "Git configuration" below the Source Control heading</a:t>
            </a:r>
          </a:p>
          <a:p>
            <a:r>
              <a:rPr lang="en-US" dirty="0"/>
              <a:t>8. Select the "Configure" button </a:t>
            </a:r>
          </a:p>
          <a:p>
            <a:r>
              <a:rPr lang="en-US" dirty="0"/>
              <a:t>9. Repository Type: GitHub, GitHub account: </a:t>
            </a:r>
            <a:r>
              <a:rPr lang="en-US" dirty="0" err="1"/>
              <a:t>synapseconnect</a:t>
            </a:r>
            <a:endParaRPr lang="en-US" dirty="0"/>
          </a:p>
          <a:p>
            <a:r>
              <a:rPr lang="en-US" dirty="0"/>
              <a:t>10. Log into GitHub using the appropriate credentials</a:t>
            </a:r>
          </a:p>
          <a:p>
            <a:r>
              <a:rPr lang="en-US" dirty="0"/>
              <a:t>11. Authorize Azure Synapse to public and private repositories (that's the only option)</a:t>
            </a:r>
          </a:p>
          <a:p>
            <a:r>
              <a:rPr lang="en-US" dirty="0"/>
              <a:t>12. Select the repository created in #2 (synapseworkspace01), collaboration branch: main, publish branch: </a:t>
            </a:r>
            <a:r>
              <a:rPr lang="en-US" dirty="0" err="1"/>
              <a:t>workspace_publish</a:t>
            </a:r>
            <a:r>
              <a:rPr lang="en-US" dirty="0"/>
              <a:t>, check to import existing, select to import existing into the main branch, select Apply</a:t>
            </a:r>
          </a:p>
          <a:p>
            <a:r>
              <a:rPr lang="en-US" dirty="0"/>
              <a:t>13. In GitHub, show the newly created resources</a:t>
            </a:r>
          </a:p>
          <a:p>
            <a:endParaRPr lang="en-US" dirty="0"/>
          </a:p>
          <a:p>
            <a:r>
              <a:rPr lang="en-US" dirty="0"/>
              <a:t>Walkthrough creating a new feature branch, creating an artifact, committing, and issuing a PR</a:t>
            </a:r>
          </a:p>
          <a:p>
            <a:r>
              <a:rPr lang="en-US" dirty="0"/>
              <a:t>1. In Synapse Studio, select the Develop Hub, expand the source control drop down and select new branch</a:t>
            </a:r>
          </a:p>
          <a:p>
            <a:r>
              <a:rPr lang="en-US" dirty="0"/>
              <a:t>2. In the Set working branch window, type in "feature/</a:t>
            </a:r>
            <a:r>
              <a:rPr lang="en-US" dirty="0" err="1"/>
              <a:t>checkversion</a:t>
            </a:r>
            <a:r>
              <a:rPr lang="en-US" dirty="0"/>
              <a:t>", then save</a:t>
            </a:r>
          </a:p>
          <a:p>
            <a:r>
              <a:rPr lang="en-US" dirty="0"/>
              <a:t>3. Create new SQL Script, name it "Check Version", populate it with "select @@version", run it on Built-in to show it works</a:t>
            </a:r>
          </a:p>
          <a:p>
            <a:r>
              <a:rPr lang="en-US" dirty="0"/>
              <a:t>4. Select Commit (or Commit all) button in the toolbar</a:t>
            </a:r>
          </a:p>
          <a:p>
            <a:r>
              <a:rPr lang="en-US" dirty="0"/>
              <a:t>5. In Synapse Studio, change the branch back to main, note that the new script is not there</a:t>
            </a:r>
          </a:p>
          <a:p>
            <a:r>
              <a:rPr lang="en-US" dirty="0"/>
              <a:t>6. In Synapse Studio, change the branch back to "feature/</a:t>
            </a:r>
            <a:r>
              <a:rPr lang="en-US" dirty="0" err="1"/>
              <a:t>checkversion</a:t>
            </a:r>
            <a:r>
              <a:rPr lang="en-US" dirty="0"/>
              <a:t>"</a:t>
            </a:r>
          </a:p>
          <a:p>
            <a:r>
              <a:rPr lang="en-US" dirty="0"/>
              <a:t>7. Return to GitHub, show that the Check </a:t>
            </a:r>
            <a:r>
              <a:rPr lang="en-US" dirty="0" err="1"/>
              <a:t>Version.json</a:t>
            </a:r>
            <a:r>
              <a:rPr lang="en-US" dirty="0"/>
              <a:t> artifact has been committed to the branch</a:t>
            </a:r>
          </a:p>
          <a:p>
            <a:r>
              <a:rPr lang="en-US" dirty="0"/>
              <a:t>8. Now we're ready to commit this to main. In Synapse Studio, create a Pull Request</a:t>
            </a:r>
          </a:p>
          <a:p>
            <a:r>
              <a:rPr lang="en-US" dirty="0"/>
              <a:t>9. Merge pull request</a:t>
            </a:r>
          </a:p>
          <a:p>
            <a:r>
              <a:rPr lang="en-US" dirty="0"/>
              <a:t>10. Show how the </a:t>
            </a:r>
            <a:r>
              <a:rPr lang="en-US" dirty="0" err="1"/>
              <a:t>sqlscript</a:t>
            </a:r>
            <a:r>
              <a:rPr lang="en-US" dirty="0"/>
              <a:t> is now in main.</a:t>
            </a:r>
          </a:p>
          <a:p>
            <a:r>
              <a:rPr lang="en-US" dirty="0"/>
              <a:t>11. Return to Synapse Studio, change the current branch back to main</a:t>
            </a:r>
          </a:p>
          <a:p>
            <a:r>
              <a:rPr lang="en-US" dirty="0"/>
              <a:t>12. Select the "Publish" button to create the templates and artifacts needed for a release into the </a:t>
            </a:r>
            <a:r>
              <a:rPr lang="en-US" dirty="0" err="1"/>
              <a:t>workspace_publish</a:t>
            </a:r>
            <a:r>
              <a:rPr lang="en-US" dirty="0"/>
              <a:t> branch</a:t>
            </a:r>
          </a:p>
          <a:p>
            <a:endParaRPr lang="en-US" dirty="0"/>
          </a:p>
          <a:p>
            <a:r>
              <a:rPr lang="en-US" dirty="0"/>
              <a:t>Walkthrough creating a release pipeline in Azure DevOps</a:t>
            </a:r>
          </a:p>
          <a:p>
            <a:r>
              <a:rPr lang="en-US" dirty="0"/>
              <a:t>1. In Azure DevOps (dev.azure.com), create a project "</a:t>
            </a:r>
            <a:r>
              <a:rPr lang="en-US" dirty="0" err="1"/>
              <a:t>whats</a:t>
            </a:r>
            <a:r>
              <a:rPr lang="en-US" dirty="0"/>
              <a:t>-new-in-synapse"</a:t>
            </a:r>
          </a:p>
          <a:p>
            <a:r>
              <a:rPr lang="en-US" dirty="0"/>
              <a:t>2. In the DevOps project, expand "Pipelines", select "Releases"</a:t>
            </a:r>
          </a:p>
          <a:p>
            <a:r>
              <a:rPr lang="en-US" dirty="0"/>
              <a:t>3. Select New pipeline</a:t>
            </a:r>
          </a:p>
          <a:p>
            <a:r>
              <a:rPr lang="en-US" dirty="0"/>
              <a:t>4. Start with "Empty job"</a:t>
            </a:r>
          </a:p>
          <a:p>
            <a:r>
              <a:rPr lang="en-US" dirty="0"/>
              <a:t>5. Name the stage "Synapse Workspace Deployment"</a:t>
            </a:r>
          </a:p>
          <a:p>
            <a:r>
              <a:rPr lang="en-US" dirty="0"/>
              <a:t>6. In the first box, select "Add an artifact"</a:t>
            </a:r>
          </a:p>
          <a:p>
            <a:r>
              <a:rPr lang="en-US" dirty="0"/>
              <a:t>7. Create service connection, and authorize (for </a:t>
            </a:r>
            <a:r>
              <a:rPr lang="en-US" dirty="0" err="1"/>
              <a:t>synapseconnect</a:t>
            </a:r>
            <a:r>
              <a:rPr lang="en-US" dirty="0"/>
              <a:t>)</a:t>
            </a:r>
          </a:p>
          <a:p>
            <a:r>
              <a:rPr lang="en-US" dirty="0"/>
              <a:t>8. Go back to the Add an Artifact blade, select the new connection and the repository (selecting the ...)</a:t>
            </a:r>
          </a:p>
          <a:p>
            <a:r>
              <a:rPr lang="en-US" dirty="0"/>
              <a:t>9. Select "</a:t>
            </a:r>
            <a:r>
              <a:rPr lang="en-US" dirty="0" err="1"/>
              <a:t>workspace_publish</a:t>
            </a:r>
            <a:r>
              <a:rPr lang="en-US" dirty="0"/>
              <a:t>" for default branch, Default version: Latest from default branch (leave the rest as defaults), press Add</a:t>
            </a:r>
          </a:p>
          <a:p>
            <a:r>
              <a:rPr lang="en-US" dirty="0"/>
              <a:t>10. In Azure DevOps, select the Shopping bag icon and access the marketplace (THIS IS THE ONLY WAY)</a:t>
            </a:r>
          </a:p>
          <a:p>
            <a:r>
              <a:rPr lang="en-US" dirty="0"/>
              <a:t>11. Search for "Synapse", choose Microsoft's "Synapse workspace deployment" -&gt; "Get it free"</a:t>
            </a:r>
          </a:p>
          <a:p>
            <a:r>
              <a:rPr lang="en-US" dirty="0"/>
              <a:t>12. ALREADY INSTALLED - but you would install it to the organization</a:t>
            </a:r>
          </a:p>
          <a:p>
            <a:r>
              <a:rPr lang="en-US" dirty="0"/>
              <a:t>13. Select the job link in "Synapse Workspace Deployment" stage box</a:t>
            </a:r>
          </a:p>
          <a:p>
            <a:r>
              <a:rPr lang="en-US" dirty="0"/>
              <a:t>14. Select the + on the Agent job to add a task</a:t>
            </a:r>
          </a:p>
          <a:p>
            <a:r>
              <a:rPr lang="en-US" dirty="0"/>
              <a:t>15. search for Synapse workspace deployment, select "Add"</a:t>
            </a:r>
          </a:p>
          <a:p>
            <a:r>
              <a:rPr lang="en-US" dirty="0"/>
              <a:t>16. Select the newly added task, in Template, select the ... and navigate down the tree to find the "</a:t>
            </a:r>
            <a:r>
              <a:rPr lang="en-US" dirty="0" err="1"/>
              <a:t>TemplateForWorkspace.json</a:t>
            </a:r>
            <a:r>
              <a:rPr lang="en-US" dirty="0"/>
              <a:t>"</a:t>
            </a:r>
          </a:p>
          <a:p>
            <a:r>
              <a:rPr lang="en-US" dirty="0"/>
              <a:t>17. For the parameters template, navigate down the tree until you see "</a:t>
            </a:r>
            <a:r>
              <a:rPr lang="en-US" dirty="0" err="1"/>
              <a:t>TemplateParamersForWorkspace.json</a:t>
            </a:r>
            <a:r>
              <a:rPr lang="en-US" dirty="0"/>
              <a:t>"</a:t>
            </a:r>
          </a:p>
          <a:p>
            <a:r>
              <a:rPr lang="en-US" dirty="0"/>
              <a:t>18. Select the Sponsorship subscription, select Authorize (this will create an Azure service connection)</a:t>
            </a:r>
          </a:p>
          <a:p>
            <a:r>
              <a:rPr lang="en-US" dirty="0"/>
              <a:t>19. Hit refresh next to "Synapse workspace group"</a:t>
            </a:r>
          </a:p>
          <a:p>
            <a:r>
              <a:rPr lang="en-US" dirty="0"/>
              <a:t>20. set the name of the production workspace </a:t>
            </a:r>
          </a:p>
          <a:p>
            <a:r>
              <a:rPr lang="en-US" dirty="0"/>
              <a:t>21. Look at the template variables in Source Control</a:t>
            </a:r>
          </a:p>
          <a:p>
            <a:r>
              <a:rPr lang="en-US" dirty="0"/>
              <a:t>22. in the </a:t>
            </a:r>
            <a:r>
              <a:rPr lang="en-US" dirty="0" err="1"/>
              <a:t>OverrideParameters</a:t>
            </a:r>
            <a:r>
              <a:rPr lang="en-US" dirty="0"/>
              <a:t> - override </a:t>
            </a:r>
            <a:r>
              <a:rPr lang="en-US" dirty="0" err="1"/>
              <a:t>workspaceName</a:t>
            </a:r>
            <a:r>
              <a:rPr lang="en-US" dirty="0"/>
              <a:t> and Workspace Default storage (copy and paste)</a:t>
            </a:r>
          </a:p>
          <a:p>
            <a:r>
              <a:rPr lang="en-US" dirty="0"/>
              <a:t>23. Save in the default folder.</a:t>
            </a:r>
          </a:p>
          <a:p>
            <a:r>
              <a:rPr lang="en-US" dirty="0"/>
              <a:t>24. Select "Create release"</a:t>
            </a:r>
          </a:p>
          <a:p>
            <a:r>
              <a:rPr lang="en-US" dirty="0"/>
              <a:t>25. Open the production workspace, Manage, access control</a:t>
            </a:r>
          </a:p>
          <a:p>
            <a:r>
              <a:rPr lang="en-US" dirty="0"/>
              <a:t>26. Add "trillium ....." as a workspace admin (this is the Service Principal for DevOps)</a:t>
            </a:r>
          </a:p>
          <a:p>
            <a:r>
              <a:rPr lang="en-US" dirty="0"/>
              <a:t>27. Back in DevOps, select the release, and select "Deploy" in the stages</a:t>
            </a:r>
          </a:p>
          <a:p>
            <a:r>
              <a:rPr lang="en-US" dirty="0"/>
              <a:t>28. Refresh the portal window of prod</a:t>
            </a:r>
          </a:p>
          <a:p>
            <a:r>
              <a:rPr lang="en-US" dirty="0"/>
              <a:t>29. Access the Develop Hub, and show that "Check Version" is there.</a:t>
            </a:r>
          </a:p>
          <a:p>
            <a:r>
              <a:rPr lang="en-US" dirty="0"/>
              <a:t>30. Select the Pipeline, and select "Edit" in the top window</a:t>
            </a:r>
          </a:p>
          <a:p>
            <a:r>
              <a:rPr lang="en-US" dirty="0"/>
              <a:t>31. Select the lightning bolt on the GitHub artifact</a:t>
            </a:r>
          </a:p>
          <a:p>
            <a:r>
              <a:rPr lang="en-US" dirty="0"/>
              <a:t>32. Enable the Continuous deployment trigger, for Branch filters include only </a:t>
            </a:r>
            <a:r>
              <a:rPr lang="en-US" dirty="0" err="1"/>
              <a:t>workspace_publish</a:t>
            </a:r>
            <a:r>
              <a:rPr lang="en-US" dirty="0"/>
              <a:t>, SAVE</a:t>
            </a:r>
          </a:p>
          <a:p>
            <a:r>
              <a:rPr lang="en-US" dirty="0"/>
              <a:t>33. In the dev workspace, create a branch, new SQL script (</a:t>
            </a:r>
            <a:r>
              <a:rPr lang="en-US" dirty="0" err="1"/>
              <a:t>GetDateTime</a:t>
            </a:r>
            <a:r>
              <a:rPr lang="en-US" dirty="0"/>
              <a:t> with content "SELECT GETDATE () AS '</a:t>
            </a:r>
            <a:r>
              <a:rPr lang="en-US" dirty="0" err="1"/>
              <a:t>DateAndTime</a:t>
            </a:r>
            <a:r>
              <a:rPr lang="en-US" dirty="0"/>
              <a:t>';", PR, merge, Change to main branch, PUBLISH</a:t>
            </a:r>
          </a:p>
          <a:p>
            <a:r>
              <a:rPr lang="en-US" dirty="0"/>
              <a:t>34. go back to DevOps and watch the CD</a:t>
            </a:r>
          </a:p>
        </p:txBody>
      </p:sp>
      <p:sp>
        <p:nvSpPr>
          <p:cNvPr id="4" name="Slide Number Placeholder 3"/>
          <p:cNvSpPr>
            <a:spLocks noGrp="1"/>
          </p:cNvSpPr>
          <p:nvPr>
            <p:ph type="sldNum" sz="quarter" idx="5"/>
          </p:nvPr>
        </p:nvSpPr>
        <p:spPr/>
        <p:txBody>
          <a:bodyPr/>
          <a:lstStyle/>
          <a:p>
            <a:fld id="{09259B3D-005A-450F-B89F-6A3DD53EE3BF}" type="slidenum">
              <a:rPr lang="en-US" smtClean="0"/>
              <a:t>24</a:t>
            </a:fld>
            <a:endParaRPr lang="en-US"/>
          </a:p>
        </p:txBody>
      </p:sp>
    </p:spTree>
    <p:extLst>
      <p:ext uri="{BB962C8B-B14F-4D97-AF65-F5344CB8AC3E}">
        <p14:creationId xmlns:p14="http://schemas.microsoft.com/office/powerpoint/2010/main" val="366854964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Questions:</a:t>
            </a:r>
          </a:p>
          <a:p>
            <a:pPr marL="0" indent="0">
              <a:buNone/>
            </a:pPr>
            <a:endParaRPr lang="en-US" dirty="0"/>
          </a:p>
          <a:p>
            <a:pPr marL="228600" indent="-228600">
              <a:buAutoNum type="arabicParenR"/>
            </a:pPr>
            <a:r>
              <a:rPr lang="en-US" dirty="0"/>
              <a:t>Did you attend the Azure Synapse Analytics Bootcamp training last year (yes/no)</a:t>
            </a:r>
          </a:p>
          <a:p>
            <a:pPr marL="228600" indent="-228600">
              <a:buAutoNum type="arabicParenR"/>
            </a:pPr>
            <a:r>
              <a:rPr lang="en-US" dirty="0"/>
              <a:t>What is your job role – CSA, GBB, ….</a:t>
            </a:r>
          </a:p>
          <a:p>
            <a:pPr marL="228600" indent="-228600">
              <a:buAutoNum type="arabicParenR"/>
            </a:pPr>
            <a:r>
              <a:rPr lang="en-US" dirty="0"/>
              <a:t>Have you been hands-on with Azure Synapse Analytics? (yes/no/a little)</a:t>
            </a:r>
          </a:p>
          <a:p>
            <a:pPr marL="228600" indent="-228600">
              <a:buAutoNum type="arabicParenR"/>
            </a:pPr>
            <a:r>
              <a:rPr lang="en-US" dirty="0"/>
              <a:t>How confident are you in your Azure Synapse Analytics technical level ? (rating 1-5, 1 being not confident, 5 being very confident)</a:t>
            </a:r>
          </a:p>
          <a:p>
            <a:pPr marL="228600" indent="-228600">
              <a:buAutoNum type="arabicParenR"/>
            </a:pPr>
            <a:r>
              <a:rPr lang="en-US" dirty="0"/>
              <a:t>What do you hope to learn in this session? (word cloud)</a:t>
            </a:r>
          </a:p>
        </p:txBody>
      </p:sp>
      <p:sp>
        <p:nvSpPr>
          <p:cNvPr id="4" name="Slide Number Placeholder 3"/>
          <p:cNvSpPr>
            <a:spLocks noGrp="1"/>
          </p:cNvSpPr>
          <p:nvPr>
            <p:ph type="sldNum" sz="quarter" idx="5"/>
          </p:nvPr>
        </p:nvSpPr>
        <p:spPr/>
        <p:txBody>
          <a:bodyPr/>
          <a:lstStyle/>
          <a:p>
            <a:fld id="{09259B3D-005A-450F-B89F-6A3DD53EE3BF}" type="slidenum">
              <a:rPr lang="en-US" smtClean="0"/>
              <a:t>25</a:t>
            </a:fld>
            <a:endParaRPr lang="en-US"/>
          </a:p>
        </p:txBody>
      </p:sp>
    </p:spTree>
    <p:extLst>
      <p:ext uri="{BB962C8B-B14F-4D97-AF65-F5344CB8AC3E}">
        <p14:creationId xmlns:p14="http://schemas.microsoft.com/office/powerpoint/2010/main" val="425523112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Integration with Azure Machine learning / </a:t>
            </a:r>
            <a:r>
              <a:rPr lang="en-US" dirty="0" err="1"/>
              <a:t>AutoML</a:t>
            </a:r>
            <a:r>
              <a:rPr lang="en-US" dirty="0"/>
              <a:t> wizard / Machine Learning Scoring Wizard</a:t>
            </a:r>
          </a:p>
          <a:p>
            <a:r>
              <a:rPr lang="en-US" dirty="0"/>
              <a:t>Cognitive Services enrichment wizard</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3/30/2021 9:59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362740872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typical data science project has a certain number of repeatable processes.</a:t>
            </a:r>
          </a:p>
          <a:p>
            <a:endParaRPr lang="en-US" dirty="0"/>
          </a:p>
          <a:p>
            <a:r>
              <a:rPr lang="en-US" dirty="0"/>
              <a:t>It begins with business and data understanding. What problems are we looking to solve, and what types of data can help us solve that problem.</a:t>
            </a:r>
          </a:p>
          <a:p>
            <a:endParaRPr lang="en-US" dirty="0"/>
          </a:p>
          <a:p>
            <a:r>
              <a:rPr lang="en-US" dirty="0"/>
              <a:t>Data acquisition gathers the required data. Azure Synapse Analytics has powerful tools for data ingestion in the form of Synapse Pipelines. </a:t>
            </a:r>
          </a:p>
          <a:p>
            <a:endParaRPr lang="en-US" dirty="0"/>
          </a:p>
          <a:p>
            <a:r>
              <a:rPr lang="en-US" dirty="0"/>
              <a:t>When it comes to data preparation, leverage Synapse pipelines with features such as Data flows and notebooks. Data exploration and preparation in Synapse Analytics is quick with the use of tools like Apache Spark and serverless SQL pools; they can query data over raw files stored in the data lake. Further enhance data exploration with visualizations using several libraries available in Apache Spark and in the SQL query window by toggling to a fully customizable Chart view of the results.</a:t>
            </a:r>
          </a:p>
          <a:p>
            <a:endParaRPr lang="en-US" dirty="0"/>
          </a:p>
          <a:p>
            <a:r>
              <a:rPr lang="en-US" dirty="0"/>
              <a:t>Let’s take a moment now and dive deeper into the modeling and model deployment and scoring steps.</a:t>
            </a:r>
          </a:p>
          <a:p>
            <a:endParaRPr lang="en-US" dirty="0"/>
          </a:p>
          <a:p>
            <a:endParaRPr lang="en-US" b="0" i="0" dirty="0">
              <a:solidFill>
                <a:srgbClr val="171717"/>
              </a:solidFill>
              <a:effectLst/>
              <a:latin typeface="Segoe UI" panose="020B0502040204020203" pitchFamily="34" charset="0"/>
            </a:endParaRPr>
          </a:p>
        </p:txBody>
      </p:sp>
      <p:sp>
        <p:nvSpPr>
          <p:cNvPr id="4" name="Slide Number Placeholder 3"/>
          <p:cNvSpPr>
            <a:spLocks noGrp="1"/>
          </p:cNvSpPr>
          <p:nvPr>
            <p:ph type="sldNum" sz="quarter" idx="5"/>
          </p:nvPr>
        </p:nvSpPr>
        <p:spPr/>
        <p:txBody>
          <a:bodyPr/>
          <a:lstStyle/>
          <a:p>
            <a:fld id="{09259B3D-005A-450F-B89F-6A3DD53EE3BF}" type="slidenum">
              <a:rPr lang="en-US" smtClean="0"/>
              <a:t>27</a:t>
            </a:fld>
            <a:endParaRPr lang="en-US"/>
          </a:p>
        </p:txBody>
      </p:sp>
    </p:spTree>
    <p:extLst>
      <p:ext uri="{BB962C8B-B14F-4D97-AF65-F5344CB8AC3E}">
        <p14:creationId xmlns:p14="http://schemas.microsoft.com/office/powerpoint/2010/main" val="315649214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it comes to Modeling, you have choices, you can begin with modeling directly in Apache Spark using tools like </a:t>
            </a:r>
            <a:r>
              <a:rPr lang="en-US" dirty="0" err="1"/>
              <a:t>SparkMLlib</a:t>
            </a:r>
            <a:r>
              <a:rPr lang="en-US" dirty="0"/>
              <a:t> or other popular libraries such as </a:t>
            </a:r>
            <a:r>
              <a:rPr lang="en-US" dirty="0" err="1"/>
              <a:t>SciKit</a:t>
            </a:r>
            <a:r>
              <a:rPr lang="en-US" dirty="0"/>
              <a:t> Learn. (</a:t>
            </a:r>
            <a:r>
              <a:rPr lang="en-US" dirty="0" err="1"/>
              <a:t>SparkMLlib</a:t>
            </a:r>
            <a:r>
              <a:rPr lang="en-US" dirty="0"/>
              <a:t> tutorial https://docs.microsoft.com/en-us/azure/synapse-analytics/spark/apache-spark-machine-learning-mllib-notebook). </a:t>
            </a:r>
          </a:p>
          <a:p>
            <a:endParaRPr lang="en-US" dirty="0"/>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6D26A2B-14C3-447B-81F9-4D226D8B491B}"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3/30/2021 9:59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6276633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err="1">
                <a:solidFill>
                  <a:srgbClr val="24292E"/>
                </a:solidFill>
                <a:effectLst/>
                <a:latin typeface="-apple-system"/>
              </a:rPr>
              <a:t>MMLSpark</a:t>
            </a:r>
            <a:r>
              <a:rPr lang="en-US" b="0" i="0" dirty="0">
                <a:solidFill>
                  <a:srgbClr val="24292E"/>
                </a:solidFill>
                <a:effectLst/>
                <a:latin typeface="-apple-system"/>
              </a:rPr>
              <a:t> is an ecosystem of tools aimed towards expanding the distributed computing framework </a:t>
            </a:r>
            <a:r>
              <a:rPr lang="en-US" b="0" i="0" u="none" strike="noStrike" dirty="0">
                <a:solidFill>
                  <a:srgbClr val="24292E"/>
                </a:solidFill>
                <a:effectLst/>
                <a:latin typeface="-apple-system"/>
                <a:hlinkClick r:id="rId3"/>
              </a:rPr>
              <a:t>Apache Spark</a:t>
            </a:r>
            <a:r>
              <a:rPr lang="en-US" b="0" i="0" dirty="0">
                <a:solidFill>
                  <a:srgbClr val="24292E"/>
                </a:solidFill>
                <a:effectLst/>
                <a:latin typeface="-apple-system"/>
              </a:rPr>
              <a:t> in several new directions. </a:t>
            </a:r>
            <a:r>
              <a:rPr lang="en-US" b="0" i="0" dirty="0" err="1">
                <a:solidFill>
                  <a:srgbClr val="24292E"/>
                </a:solidFill>
                <a:effectLst/>
                <a:latin typeface="-apple-system"/>
              </a:rPr>
              <a:t>MMLSpark</a:t>
            </a:r>
            <a:r>
              <a:rPr lang="en-US" b="0" i="0" dirty="0">
                <a:solidFill>
                  <a:srgbClr val="24292E"/>
                </a:solidFill>
                <a:effectLst/>
                <a:latin typeface="-apple-system"/>
              </a:rPr>
              <a:t> adds many deep learning and data science tools to the Spark ecosystem, including seamless integration of Spark Machine Learning pipelines with </a:t>
            </a:r>
            <a:r>
              <a:rPr lang="en-US" b="0" i="0" u="none" strike="noStrike" dirty="0">
                <a:solidFill>
                  <a:srgbClr val="24292E"/>
                </a:solidFill>
                <a:effectLst/>
                <a:latin typeface="-apple-system"/>
                <a:hlinkClick r:id="rId4"/>
              </a:rPr>
              <a:t>Microsoft Cognitive Toolkit (CNTK)</a:t>
            </a:r>
            <a:r>
              <a:rPr lang="en-US" b="0" i="0" dirty="0">
                <a:solidFill>
                  <a:srgbClr val="24292E"/>
                </a:solidFill>
                <a:effectLst/>
                <a:latin typeface="-apple-system"/>
              </a:rPr>
              <a:t>, </a:t>
            </a:r>
            <a:r>
              <a:rPr lang="en-US" b="0" i="0" u="none" strike="noStrike" dirty="0" err="1">
                <a:solidFill>
                  <a:srgbClr val="24292E"/>
                </a:solidFill>
                <a:effectLst/>
                <a:latin typeface="-apple-system"/>
                <a:hlinkClick r:id="rId5"/>
              </a:rPr>
              <a:t>LightGBM</a:t>
            </a:r>
            <a:r>
              <a:rPr lang="en-US" b="0" i="0" dirty="0">
                <a:solidFill>
                  <a:srgbClr val="24292E"/>
                </a:solidFill>
                <a:effectLst/>
                <a:latin typeface="-apple-system"/>
              </a:rPr>
              <a:t> and </a:t>
            </a:r>
            <a:r>
              <a:rPr lang="en-US" b="0" i="0" u="none" strike="noStrike" dirty="0">
                <a:solidFill>
                  <a:srgbClr val="24292E"/>
                </a:solidFill>
                <a:effectLst/>
                <a:latin typeface="-apple-system"/>
                <a:hlinkClick r:id="rId6"/>
              </a:rPr>
              <a:t>OpenCV</a:t>
            </a:r>
            <a:r>
              <a:rPr lang="en-US" b="0" i="0" dirty="0">
                <a:solidFill>
                  <a:srgbClr val="24292E"/>
                </a:solidFill>
                <a:effectLst/>
                <a:latin typeface="-apple-system"/>
              </a:rPr>
              <a:t>. These tools enable powerful and highly-scalable predictive and analytical models for a variety of </a:t>
            </a:r>
            <a:r>
              <a:rPr lang="en-US" b="0" i="0" dirty="0" err="1">
                <a:solidFill>
                  <a:srgbClr val="24292E"/>
                </a:solidFill>
                <a:effectLst/>
                <a:latin typeface="-apple-system"/>
              </a:rPr>
              <a:t>datasources</a:t>
            </a:r>
            <a:r>
              <a:rPr lang="en-US" b="0" i="0" dirty="0">
                <a:solidFill>
                  <a:srgbClr val="24292E"/>
                </a:solidFill>
                <a:effectLst/>
                <a:latin typeface="-apple-system"/>
              </a:rPr>
              <a:t>.</a:t>
            </a:r>
          </a:p>
          <a:p>
            <a:pPr algn="l"/>
            <a:endParaRPr lang="en-US" b="0" i="0" dirty="0">
              <a:solidFill>
                <a:srgbClr val="24292E"/>
              </a:solidFill>
              <a:effectLst/>
              <a:latin typeface="-apple-system"/>
            </a:endParaRPr>
          </a:p>
          <a:p>
            <a:pPr algn="l"/>
            <a:r>
              <a:rPr lang="en-US" b="0" i="0" dirty="0" err="1">
                <a:solidFill>
                  <a:srgbClr val="24292E"/>
                </a:solidFill>
                <a:effectLst/>
                <a:latin typeface="-apple-system"/>
              </a:rPr>
              <a:t>MMLSpark</a:t>
            </a:r>
            <a:r>
              <a:rPr lang="en-US" b="0" i="0" dirty="0">
                <a:solidFill>
                  <a:srgbClr val="24292E"/>
                </a:solidFill>
                <a:effectLst/>
                <a:latin typeface="-apple-system"/>
              </a:rPr>
              <a:t> also brings new networking capabilities to the Spark Ecosystem. With the HTTP on Spark project, users can embed </a:t>
            </a:r>
            <a:r>
              <a:rPr lang="en-US" b="1" i="0" dirty="0">
                <a:solidFill>
                  <a:srgbClr val="24292E"/>
                </a:solidFill>
                <a:effectLst/>
                <a:latin typeface="-apple-system"/>
              </a:rPr>
              <a:t>any</a:t>
            </a:r>
            <a:r>
              <a:rPr lang="en-US" b="0" i="0" dirty="0">
                <a:solidFill>
                  <a:srgbClr val="24292E"/>
                </a:solidFill>
                <a:effectLst/>
                <a:latin typeface="-apple-system"/>
              </a:rPr>
              <a:t> web service into their </a:t>
            </a:r>
            <a:r>
              <a:rPr lang="en-US" b="0" i="0" dirty="0" err="1">
                <a:solidFill>
                  <a:srgbClr val="24292E"/>
                </a:solidFill>
                <a:effectLst/>
                <a:latin typeface="-apple-system"/>
              </a:rPr>
              <a:t>SparkML</a:t>
            </a:r>
            <a:r>
              <a:rPr lang="en-US" b="0" i="0" dirty="0">
                <a:solidFill>
                  <a:srgbClr val="24292E"/>
                </a:solidFill>
                <a:effectLst/>
                <a:latin typeface="-apple-system"/>
              </a:rPr>
              <a:t> models. In this vein, </a:t>
            </a:r>
            <a:r>
              <a:rPr lang="en-US" b="0" i="0" dirty="0" err="1">
                <a:solidFill>
                  <a:srgbClr val="24292E"/>
                </a:solidFill>
                <a:effectLst/>
                <a:latin typeface="-apple-system"/>
              </a:rPr>
              <a:t>MMLSpark</a:t>
            </a:r>
            <a:r>
              <a:rPr lang="en-US" b="0" i="0" dirty="0">
                <a:solidFill>
                  <a:srgbClr val="24292E"/>
                </a:solidFill>
                <a:effectLst/>
                <a:latin typeface="-apple-system"/>
              </a:rPr>
              <a:t> provides easy to use </a:t>
            </a:r>
            <a:r>
              <a:rPr lang="en-US" b="0" i="0" dirty="0" err="1">
                <a:solidFill>
                  <a:srgbClr val="24292E"/>
                </a:solidFill>
                <a:effectLst/>
                <a:latin typeface="-apple-system"/>
              </a:rPr>
              <a:t>SparkML</a:t>
            </a:r>
            <a:r>
              <a:rPr lang="en-US" b="0" i="0" dirty="0">
                <a:solidFill>
                  <a:srgbClr val="24292E"/>
                </a:solidFill>
                <a:effectLst/>
                <a:latin typeface="-apple-system"/>
              </a:rPr>
              <a:t> transformers for a wide variety of </a:t>
            </a:r>
            <a:r>
              <a:rPr lang="en-US" b="0" i="0" u="none" strike="noStrike" dirty="0">
                <a:solidFill>
                  <a:srgbClr val="24292E"/>
                </a:solidFill>
                <a:effectLst/>
                <a:latin typeface="-apple-system"/>
                <a:hlinkClick r:id="rId7"/>
              </a:rPr>
              <a:t>Microsoft Cognitive Services</a:t>
            </a:r>
            <a:r>
              <a:rPr lang="en-US" b="0" i="0" dirty="0">
                <a:solidFill>
                  <a:srgbClr val="24292E"/>
                </a:solidFill>
                <a:effectLst/>
                <a:latin typeface="-apple-system"/>
              </a:rPr>
              <a:t>. For production grade deployment, the Spark Serving project enables high throughput, sub-millisecond latency web services, backed by your Spark cluster.</a:t>
            </a:r>
          </a:p>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29</a:t>
            </a:fld>
            <a:endParaRPr lang="en-US"/>
          </a:p>
        </p:txBody>
      </p:sp>
    </p:spTree>
    <p:extLst>
      <p:ext uri="{BB962C8B-B14F-4D97-AF65-F5344CB8AC3E}">
        <p14:creationId xmlns:p14="http://schemas.microsoft.com/office/powerpoint/2010/main" val="17808430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Questions:</a:t>
            </a:r>
          </a:p>
          <a:p>
            <a:pPr marL="0" indent="0">
              <a:buNone/>
            </a:pPr>
            <a:endParaRPr lang="en-US" dirty="0"/>
          </a:p>
          <a:p>
            <a:pPr marL="228600" indent="-228600">
              <a:buAutoNum type="arabicParenR"/>
            </a:pPr>
            <a:r>
              <a:rPr lang="en-US" dirty="0"/>
              <a:t>Did you attend the Azure Synapse Analytics Bootcamp training last year (yes/no)</a:t>
            </a:r>
          </a:p>
          <a:p>
            <a:pPr marL="228600" indent="-228600">
              <a:buAutoNum type="arabicParenR"/>
            </a:pPr>
            <a:r>
              <a:rPr lang="en-US" dirty="0"/>
              <a:t>What is your job role – CSA, GBB, ….</a:t>
            </a:r>
          </a:p>
          <a:p>
            <a:pPr marL="228600" indent="-228600">
              <a:buAutoNum type="arabicParenR"/>
            </a:pPr>
            <a:r>
              <a:rPr lang="en-US" dirty="0"/>
              <a:t>Have you been hands-on with Azure Synapse Analytics? (yes/no/a little)</a:t>
            </a:r>
          </a:p>
          <a:p>
            <a:pPr marL="228600" indent="-228600">
              <a:buAutoNum type="arabicParenR"/>
            </a:pPr>
            <a:r>
              <a:rPr lang="en-US" dirty="0"/>
              <a:t>How confident are you in your Azure Synapse Analytics technical level ? (rating 1-5, 1 being not confident, 5 being very confident)</a:t>
            </a:r>
          </a:p>
          <a:p>
            <a:pPr marL="228600" indent="-228600">
              <a:buAutoNum type="arabicParenR"/>
            </a:pPr>
            <a:r>
              <a:rPr lang="en-US" dirty="0"/>
              <a:t>What do you hope to learn in this session? (word cloud)</a:t>
            </a:r>
          </a:p>
        </p:txBody>
      </p:sp>
      <p:sp>
        <p:nvSpPr>
          <p:cNvPr id="4" name="Slide Number Placeholder 3"/>
          <p:cNvSpPr>
            <a:spLocks noGrp="1"/>
          </p:cNvSpPr>
          <p:nvPr>
            <p:ph type="sldNum" sz="quarter" idx="5"/>
          </p:nvPr>
        </p:nvSpPr>
        <p:spPr/>
        <p:txBody>
          <a:bodyPr/>
          <a:lstStyle/>
          <a:p>
            <a:fld id="{09259B3D-005A-450F-B89F-6A3DD53EE3BF}" type="slidenum">
              <a:rPr lang="en-US" smtClean="0"/>
              <a:t>3</a:t>
            </a:fld>
            <a:endParaRPr lang="en-US"/>
          </a:p>
        </p:txBody>
      </p:sp>
    </p:spTree>
    <p:extLst>
      <p:ext uri="{BB962C8B-B14F-4D97-AF65-F5344CB8AC3E}">
        <p14:creationId xmlns:p14="http://schemas.microsoft.com/office/powerpoint/2010/main" val="324154834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Another way to train machine learning models, that does not require much prior familiarity with machine learning, is to use automated ML.</a:t>
            </a:r>
            <a:r>
              <a:rPr lang="en-US" b="0" i="0" dirty="0">
                <a:solidFill>
                  <a:srgbClr val="171717"/>
                </a:solidFill>
                <a:effectLst/>
                <a:latin typeface="Segoe UI" panose="020B0502040204020203" pitchFamily="34" charset="0"/>
              </a:rPr>
              <a:t>  </a:t>
            </a:r>
            <a:r>
              <a:rPr lang="en-US" b="0" i="0" u="none" strike="noStrike" dirty="0">
                <a:effectLst/>
                <a:latin typeface="Segoe UI" panose="020B0502040204020203" pitchFamily="34" charset="0"/>
              </a:rPr>
              <a:t>Automated ML </a:t>
            </a:r>
            <a:r>
              <a:rPr lang="en-US" b="0" i="0" dirty="0">
                <a:solidFill>
                  <a:srgbClr val="171717"/>
                </a:solidFill>
                <a:effectLst/>
                <a:latin typeface="Segoe UI" panose="020B0502040204020203" pitchFamily="34" charset="0"/>
              </a:rPr>
              <a:t>is a feature that automatically trains a set of machine learning models and allows the user to select the best model based on specific metrics.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171717"/>
                </a:solidFill>
                <a:effectLst/>
                <a:latin typeface="Segoe UI" panose="020B0502040204020203" pitchFamily="34" charset="0"/>
              </a:rPr>
              <a:t>Thanks to a seamless integration with Azure Machine Learning from Azure Synapse Notebooks, users can easily leverage automated ML in Synapse with passthrough Azure Active Directory authentication. This means that you only need to point to your Azure Machine Learning workspace and do not need to enter any credentials.  (automated ML tutorial https://docs.microsoft.com/en-us/azure/synapse-analytics/spark/apache-spark-azure-machine-learning-tutorial)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171717"/>
                </a:solidFill>
                <a:effectLst/>
                <a:latin typeface="Segoe UI" panose="020B0502040204020203" pitchFamily="34" charset="0"/>
              </a:rPr>
              <a:t>Right-click on a Spark Table, select Enrich with new model.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171717"/>
                </a:solidFill>
                <a:effectLst/>
                <a:latin typeface="Segoe UI" panose="020B0502040204020203" pitchFamily="34" charset="0"/>
              </a:rPr>
              <a:t>After providing the settings and configuration of the experiment, you can select “Create run” in the UI to submit the experiment directly in Azure Machine Learning. If you would rather have it generate </a:t>
            </a:r>
            <a:r>
              <a:rPr lang="en-US" b="0" i="0" dirty="0" err="1">
                <a:solidFill>
                  <a:srgbClr val="171717"/>
                </a:solidFill>
                <a:effectLst/>
                <a:latin typeface="Segoe UI" panose="020B0502040204020203" pitchFamily="34" charset="0"/>
              </a:rPr>
              <a:t>PySpark</a:t>
            </a:r>
            <a:r>
              <a:rPr lang="en-US" b="0" i="0" dirty="0">
                <a:solidFill>
                  <a:srgbClr val="171717"/>
                </a:solidFill>
                <a:effectLst/>
                <a:latin typeface="Segoe UI" panose="020B0502040204020203" pitchFamily="34" charset="0"/>
              </a:rPr>
              <a:t> code instead, for a more code-centric approach, select the “Open in notebook” option.</a:t>
            </a:r>
          </a:p>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30</a:t>
            </a:fld>
            <a:endParaRPr lang="en-US"/>
          </a:p>
        </p:txBody>
      </p:sp>
    </p:spTree>
    <p:extLst>
      <p:ext uri="{BB962C8B-B14F-4D97-AF65-F5344CB8AC3E}">
        <p14:creationId xmlns:p14="http://schemas.microsoft.com/office/powerpoint/2010/main" val="141047755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were to select “Open in notebook”, </a:t>
            </a:r>
            <a:r>
              <a:rPr lang="en-US" dirty="0" err="1"/>
              <a:t>PySpark</a:t>
            </a:r>
            <a:r>
              <a:rPr lang="en-US" dirty="0"/>
              <a:t> code is generated to create, configure, and submit the experiment to Azure Machine Learning.</a:t>
            </a:r>
          </a:p>
          <a:p>
            <a:endParaRPr lang="en-US" dirty="0"/>
          </a:p>
          <a:p>
            <a:r>
              <a:rPr lang="en-US" dirty="0"/>
              <a:t>Within the generated code, you also have the option of registering the trained model with </a:t>
            </a:r>
            <a:r>
              <a:rPr lang="en-US" dirty="0" err="1"/>
              <a:t>MLFlow</a:t>
            </a:r>
            <a:r>
              <a:rPr lang="en-US" dirty="0"/>
              <a:t> within the Azure Machine Learning workspace.</a:t>
            </a:r>
          </a:p>
        </p:txBody>
      </p:sp>
      <p:sp>
        <p:nvSpPr>
          <p:cNvPr id="4" name="Slide Number Placeholder 3"/>
          <p:cNvSpPr>
            <a:spLocks noGrp="1"/>
          </p:cNvSpPr>
          <p:nvPr>
            <p:ph type="sldNum" sz="quarter" idx="5"/>
          </p:nvPr>
        </p:nvSpPr>
        <p:spPr/>
        <p:txBody>
          <a:bodyPr/>
          <a:lstStyle/>
          <a:p>
            <a:fld id="{09259B3D-005A-450F-B89F-6A3DD53EE3BF}" type="slidenum">
              <a:rPr lang="en-US" smtClean="0"/>
              <a:t>31</a:t>
            </a:fld>
            <a:endParaRPr lang="en-US"/>
          </a:p>
        </p:txBody>
      </p:sp>
    </p:spTree>
    <p:extLst>
      <p:ext uri="{BB962C8B-B14F-4D97-AF65-F5344CB8AC3E}">
        <p14:creationId xmlns:p14="http://schemas.microsoft.com/office/powerpoint/2010/main" val="390669852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171717"/>
                </a:solidFill>
                <a:effectLst/>
                <a:latin typeface="Segoe UI" panose="020B0502040204020203" pitchFamily="34" charset="0"/>
              </a:rPr>
              <a:t>Models can be deployed several ways. One way is to create a service by deploying to ACI or Kubernetes. This can be automated through a Spark Notebook or by leveraging the deployment features of the Azure Machine Learning resource user interface. Within Synapse, you could train an ONNX model and store it directly in the SQL pool for use with the TSQL Predict function.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171717"/>
                </a:solidFill>
                <a:effectLst/>
                <a:latin typeface="Segoe UI" panose="020B0502040204020203" pitchFamily="34" charset="0"/>
              </a:rPr>
              <a:t>1) A SQL scoring wizard is available in Synapse Studio by right clicking a table, and selecting “Enrich with Existing Model”.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171717"/>
                </a:solidFill>
                <a:effectLst/>
                <a:latin typeface="Segoe UI" panose="020B0502040204020203" pitchFamily="34" charset="0"/>
              </a:rPr>
              <a:t>2) This action will let you select models registered in a linked azure machine learning workspace.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171717"/>
                </a:solidFill>
                <a:effectLst/>
                <a:latin typeface="Segoe UI" panose="020B0502040204020203" pitchFamily="34" charset="0"/>
              </a:rPr>
              <a:t>3) Based on the columns of the data table, you are able to map the input columns to the input of the model. </a:t>
            </a:r>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32</a:t>
            </a:fld>
            <a:endParaRPr lang="en-US"/>
          </a:p>
        </p:txBody>
      </p:sp>
    </p:spTree>
    <p:extLst>
      <p:ext uri="{BB962C8B-B14F-4D97-AF65-F5344CB8AC3E}">
        <p14:creationId xmlns:p14="http://schemas.microsoft.com/office/powerpoint/2010/main" val="232237442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171717"/>
                </a:solidFill>
                <a:effectLst/>
                <a:latin typeface="Segoe UI" panose="020B0502040204020203" pitchFamily="34" charset="0"/>
              </a:rPr>
              <a:t>4) The scoring wizard generates a stored procedure to exercise the model, and will also store the model physically in the database in the table of your choice, whether it be an existing table or a completely new one.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171717"/>
                </a:solidFill>
                <a:effectLst/>
                <a:latin typeface="Segoe UI" panose="020B0502040204020203" pitchFamily="34" charset="0"/>
              </a:rPr>
              <a:t>5) The stored procedure script is then displayed and you could run the model based on the dataset specified in the previous steps.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171717"/>
                </a:solidFill>
                <a:effectLst/>
                <a:latin typeface="Segoe UI" panose="020B0502040204020203" pitchFamily="34" charset="0"/>
              </a:rPr>
              <a:t>Another option, of course, is to leverage the code experience in Apache Spark Pools for Azure Synapse for your batch scoring and use SDKs to deploy to ACI, Kubernetes, or the destination of your choice.</a:t>
            </a:r>
            <a:endParaRPr lang="en-US" dirty="0"/>
          </a:p>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33</a:t>
            </a:fld>
            <a:endParaRPr lang="en-US"/>
          </a:p>
        </p:txBody>
      </p:sp>
    </p:spTree>
    <p:extLst>
      <p:ext uri="{BB962C8B-B14F-4D97-AF65-F5344CB8AC3E}">
        <p14:creationId xmlns:p14="http://schemas.microsoft.com/office/powerpoint/2010/main" val="356616628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E65352-95B5-4433-84FB-24BF035F4B44}" type="slidenum">
              <a:rPr lang="en-US" smtClean="0"/>
              <a:t>34</a:t>
            </a:fld>
            <a:endParaRPr lang="en-US" dirty="0"/>
          </a:p>
        </p:txBody>
      </p:sp>
    </p:spTree>
    <p:extLst>
      <p:ext uri="{BB962C8B-B14F-4D97-AF65-F5344CB8AC3E}">
        <p14:creationId xmlns:p14="http://schemas.microsoft.com/office/powerpoint/2010/main" val="203066329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a:solidFill>
                  <a:schemeClr val="tx1"/>
                </a:solidFill>
                <a:effectLst/>
                <a:latin typeface="Segoe UI Light" pitchFamily="34" charset="0"/>
                <a:ea typeface="+mn-ea"/>
                <a:cs typeface="+mn-cs"/>
              </a:rPr>
              <a:t>The challenges of optimizing the performance of machine learning models in production is extremely hard considering the range of hardware capabilities on different platforms such as cloud vs edge, CPU vs GPU etc. and couple that with the variety of frameworks that available for building and training the machine learning models. </a:t>
            </a:r>
          </a:p>
          <a:p>
            <a:endParaRPr lang="en-US" sz="900" b="0" i="0" kern="1200">
              <a:solidFill>
                <a:schemeClr val="tx1"/>
              </a:solidFill>
              <a:effectLst/>
              <a:latin typeface="Segoe UI Light" pitchFamily="34" charset="0"/>
              <a:ea typeface="+mn-ea"/>
              <a:cs typeface="+mn-cs"/>
            </a:endParaRPr>
          </a:p>
          <a:p>
            <a:r>
              <a:rPr lang="en-US" sz="900" b="0" i="0" kern="1200">
                <a:solidFill>
                  <a:schemeClr val="tx1"/>
                </a:solidFill>
                <a:effectLst/>
                <a:latin typeface="Segoe UI Light" pitchFamily="34" charset="0"/>
                <a:ea typeface="+mn-ea"/>
                <a:cs typeface="+mn-cs"/>
              </a:rPr>
              <a:t>To support the idea of providing users the flexibility to train their machine learning models on framework of their choice, and run that model anywhere with optimal performance, is at the core of </a:t>
            </a:r>
            <a:r>
              <a:rPr lang="en-US" sz="900" b="0" i="0" u="none" strike="noStrike" kern="1200">
                <a:solidFill>
                  <a:schemeClr val="tx1"/>
                </a:solidFill>
                <a:effectLst/>
                <a:latin typeface="Segoe UI Light" pitchFamily="34" charset="0"/>
                <a:ea typeface="+mn-ea"/>
                <a:cs typeface="+mn-cs"/>
                <a:hlinkClick r:id="rId3"/>
              </a:rPr>
              <a:t>Open Neural Network Exchange</a:t>
            </a:r>
            <a:r>
              <a:rPr lang="en-US" sz="900" b="0" i="0" kern="1200">
                <a:solidFill>
                  <a:schemeClr val="tx1"/>
                </a:solidFill>
                <a:effectLst/>
                <a:latin typeface="Segoe UI Light" pitchFamily="34" charset="0"/>
                <a:ea typeface="+mn-ea"/>
                <a:cs typeface="+mn-cs"/>
              </a:rPr>
              <a:t> (ONNX) format for representing machine learning models. ONNX is an open format, that is supported by a </a:t>
            </a:r>
            <a:r>
              <a:rPr lang="en-US" sz="900" b="0" i="0" u="none" strike="noStrike" kern="1200">
                <a:solidFill>
                  <a:schemeClr val="tx1"/>
                </a:solidFill>
                <a:effectLst/>
                <a:latin typeface="Segoe UI Light" pitchFamily="34" charset="0"/>
                <a:ea typeface="+mn-ea"/>
                <a:cs typeface="+mn-cs"/>
                <a:hlinkClick r:id="rId4"/>
              </a:rPr>
              <a:t>community of partners</a:t>
            </a:r>
            <a:r>
              <a:rPr lang="en-US" sz="900" b="0" i="0" kern="1200">
                <a:solidFill>
                  <a:schemeClr val="tx1"/>
                </a:solidFill>
                <a:effectLst/>
                <a:latin typeface="Segoe UI Light" pitchFamily="34" charset="0"/>
                <a:ea typeface="+mn-ea"/>
                <a:cs typeface="+mn-cs"/>
              </a:rPr>
              <a:t>, including Microsoft, who create compatible frameworks and tools.</a:t>
            </a:r>
          </a:p>
          <a:p>
            <a:endParaRPr lang="en-US" sz="900" b="0" i="0" kern="1200">
              <a:solidFill>
                <a:schemeClr val="tx1"/>
              </a:solidFill>
              <a:effectLst/>
              <a:latin typeface="Segoe UI Light" pitchFamily="34" charset="0"/>
              <a:ea typeface="+mn-ea"/>
              <a:cs typeface="+mn-cs"/>
            </a:endParaRPr>
          </a:p>
          <a:p>
            <a:r>
              <a:rPr lang="en-US" sz="900" b="0" i="0" kern="1200">
                <a:solidFill>
                  <a:schemeClr val="tx1"/>
                </a:solidFill>
                <a:effectLst/>
                <a:latin typeface="Segoe UI Light" pitchFamily="34" charset="0"/>
                <a:ea typeface="+mn-ea"/>
                <a:cs typeface="+mn-cs"/>
              </a:rPr>
              <a:t>You can create ONNX models from many frameworks, including </a:t>
            </a:r>
            <a:r>
              <a:rPr lang="en-US" sz="900" b="0" i="0" kern="1200" err="1">
                <a:solidFill>
                  <a:schemeClr val="tx1"/>
                </a:solidFill>
                <a:effectLst/>
                <a:latin typeface="Segoe UI Light" pitchFamily="34" charset="0"/>
                <a:ea typeface="+mn-ea"/>
                <a:cs typeface="+mn-cs"/>
              </a:rPr>
              <a:t>PyTorch</a:t>
            </a:r>
            <a:r>
              <a:rPr lang="en-US" sz="900" b="0" i="0" kern="1200">
                <a:solidFill>
                  <a:schemeClr val="tx1"/>
                </a:solidFill>
                <a:effectLst/>
                <a:latin typeface="Segoe UI Light" pitchFamily="34" charset="0"/>
                <a:ea typeface="+mn-ea"/>
                <a:cs typeface="+mn-cs"/>
              </a:rPr>
              <a:t>, </a:t>
            </a:r>
            <a:r>
              <a:rPr lang="en-US" sz="900" b="0" i="0" kern="1200" err="1">
                <a:solidFill>
                  <a:schemeClr val="tx1"/>
                </a:solidFill>
                <a:effectLst/>
                <a:latin typeface="Segoe UI Light" pitchFamily="34" charset="0"/>
                <a:ea typeface="+mn-ea"/>
                <a:cs typeface="+mn-cs"/>
              </a:rPr>
              <a:t>Chainer</a:t>
            </a:r>
            <a:r>
              <a:rPr lang="en-US" sz="900" b="0" i="0" kern="1200">
                <a:solidFill>
                  <a:schemeClr val="tx1"/>
                </a:solidFill>
                <a:effectLst/>
                <a:latin typeface="Segoe UI Light" pitchFamily="34" charset="0"/>
                <a:ea typeface="+mn-ea"/>
                <a:cs typeface="+mn-cs"/>
              </a:rPr>
              <a:t>, Microsoft Cognitive Toolkit (CNTK), </a:t>
            </a:r>
            <a:r>
              <a:rPr lang="en-US" sz="900" b="0" i="0" kern="1200" err="1">
                <a:solidFill>
                  <a:schemeClr val="tx1"/>
                </a:solidFill>
                <a:effectLst/>
                <a:latin typeface="Segoe UI Light" pitchFamily="34" charset="0"/>
                <a:ea typeface="+mn-ea"/>
                <a:cs typeface="+mn-cs"/>
              </a:rPr>
              <a:t>MXNet</a:t>
            </a:r>
            <a:r>
              <a:rPr lang="en-US" sz="900" b="0" i="0" kern="1200">
                <a:solidFill>
                  <a:schemeClr val="tx1"/>
                </a:solidFill>
                <a:effectLst/>
                <a:latin typeface="Segoe UI Light" pitchFamily="34" charset="0"/>
                <a:ea typeface="+mn-ea"/>
                <a:cs typeface="+mn-cs"/>
              </a:rPr>
              <a:t>, </a:t>
            </a:r>
            <a:r>
              <a:rPr lang="en-US" sz="900" b="0" i="0" kern="1200" err="1">
                <a:solidFill>
                  <a:schemeClr val="tx1"/>
                </a:solidFill>
                <a:effectLst/>
                <a:latin typeface="Segoe UI Light" pitchFamily="34" charset="0"/>
                <a:ea typeface="+mn-ea"/>
                <a:cs typeface="+mn-cs"/>
              </a:rPr>
              <a:t>ML.Net</a:t>
            </a:r>
            <a:r>
              <a:rPr lang="en-US" sz="900" b="0" i="0" kern="1200">
                <a:solidFill>
                  <a:schemeClr val="tx1"/>
                </a:solidFill>
                <a:effectLst/>
                <a:latin typeface="Segoe UI Light" pitchFamily="34" charset="0"/>
                <a:ea typeface="+mn-ea"/>
                <a:cs typeface="+mn-cs"/>
              </a:rPr>
              <a:t>, TensorFlow, </a:t>
            </a:r>
            <a:r>
              <a:rPr lang="en-US" sz="900" b="0" i="0" kern="1200" err="1">
                <a:solidFill>
                  <a:schemeClr val="tx1"/>
                </a:solidFill>
                <a:effectLst/>
                <a:latin typeface="Segoe UI Light" pitchFamily="34" charset="0"/>
                <a:ea typeface="+mn-ea"/>
                <a:cs typeface="+mn-cs"/>
              </a:rPr>
              <a:t>Keras</a:t>
            </a:r>
            <a:r>
              <a:rPr lang="en-US" sz="900" b="0" i="0" kern="1200">
                <a:solidFill>
                  <a:schemeClr val="tx1"/>
                </a:solidFill>
                <a:effectLst/>
                <a:latin typeface="Segoe UI Light" pitchFamily="34" charset="0"/>
                <a:ea typeface="+mn-ea"/>
                <a:cs typeface="+mn-cs"/>
              </a:rPr>
              <a:t>, </a:t>
            </a:r>
            <a:r>
              <a:rPr lang="en-US" sz="900" b="0" i="0" kern="1200" err="1">
                <a:solidFill>
                  <a:schemeClr val="tx1"/>
                </a:solidFill>
                <a:effectLst/>
                <a:latin typeface="Segoe UI Light" pitchFamily="34" charset="0"/>
                <a:ea typeface="+mn-ea"/>
                <a:cs typeface="+mn-cs"/>
              </a:rPr>
              <a:t>SciKit</a:t>
            </a:r>
            <a:r>
              <a:rPr lang="en-US" sz="900" b="0" i="0" kern="1200">
                <a:solidFill>
                  <a:schemeClr val="tx1"/>
                </a:solidFill>
                <a:effectLst/>
                <a:latin typeface="Segoe UI Light" pitchFamily="34" charset="0"/>
                <a:ea typeface="+mn-ea"/>
                <a:cs typeface="+mn-cs"/>
              </a:rPr>
              <a:t>-Learn, and more. ONNX Runtime is optimized for both cloud and edge and works on Linux, Windows, and Mac, and it also integrates with accelerators on different hardware such as </a:t>
            </a:r>
            <a:r>
              <a:rPr lang="en-US" sz="900" b="0" i="0" kern="1200" err="1">
                <a:solidFill>
                  <a:schemeClr val="tx1"/>
                </a:solidFill>
                <a:effectLst/>
                <a:latin typeface="Segoe UI Light" pitchFamily="34" charset="0"/>
                <a:ea typeface="+mn-ea"/>
                <a:cs typeface="+mn-cs"/>
              </a:rPr>
              <a:t>TensorRT</a:t>
            </a:r>
            <a:r>
              <a:rPr lang="en-US" sz="900" b="0" i="0" kern="1200">
                <a:solidFill>
                  <a:schemeClr val="tx1"/>
                </a:solidFill>
                <a:effectLst/>
                <a:latin typeface="Segoe UI Light" pitchFamily="34" charset="0"/>
                <a:ea typeface="+mn-ea"/>
                <a:cs typeface="+mn-cs"/>
              </a:rPr>
              <a:t> on NVidia GPUs. </a:t>
            </a:r>
            <a:r>
              <a:rPr lang="en-US" sz="900" b="0" i="0" u="none" strike="noStrike" kern="1200">
                <a:solidFill>
                  <a:schemeClr val="tx1"/>
                </a:solidFill>
                <a:effectLst/>
                <a:latin typeface="Segoe UI Light" pitchFamily="34" charset="0"/>
                <a:ea typeface="+mn-ea"/>
                <a:cs typeface="+mn-cs"/>
                <a:hlinkClick r:id="rId5"/>
              </a:rPr>
              <a:t>ONNX models can be deployed</a:t>
            </a:r>
            <a:r>
              <a:rPr lang="en-US" sz="900" b="0" i="0" kern="1200">
                <a:solidFill>
                  <a:schemeClr val="tx1"/>
                </a:solidFill>
                <a:effectLst/>
                <a:latin typeface="Segoe UI Light" pitchFamily="34" charset="0"/>
                <a:ea typeface="+mn-ea"/>
                <a:cs typeface="+mn-cs"/>
              </a:rPr>
              <a:t> to the cloud using Azure Machine Learning and ONNX Runtime. They can also be deployed to Windows 10 devices using </a:t>
            </a:r>
            <a:r>
              <a:rPr lang="en-US" sz="900" b="0" i="0" u="none" strike="noStrike" kern="1200">
                <a:solidFill>
                  <a:schemeClr val="tx1"/>
                </a:solidFill>
                <a:effectLst/>
                <a:latin typeface="Segoe UI Light" pitchFamily="34" charset="0"/>
                <a:ea typeface="+mn-ea"/>
                <a:cs typeface="+mn-cs"/>
                <a:hlinkClick r:id="rId6"/>
              </a:rPr>
              <a:t>Windows ML</a:t>
            </a:r>
            <a:r>
              <a:rPr lang="en-US" sz="900" b="0" i="0" kern="1200">
                <a:solidFill>
                  <a:schemeClr val="tx1"/>
                </a:solidFill>
                <a:effectLst/>
                <a:latin typeface="Segoe UI Light" pitchFamily="34" charset="0"/>
                <a:ea typeface="+mn-ea"/>
                <a:cs typeface="+mn-cs"/>
              </a:rPr>
              <a:t>. They can even be deployed to other platforms using converters that are available from the ONNX community.</a:t>
            </a:r>
          </a:p>
          <a:p>
            <a:endParaRPr lang="en-US" sz="900" b="0" i="0" kern="1200">
              <a:solidFill>
                <a:schemeClr val="tx1"/>
              </a:solidFill>
              <a:effectLst/>
              <a:latin typeface="Segoe UI Light" pitchFamily="34" charset="0"/>
              <a:ea typeface="+mn-ea"/>
              <a:cs typeface="+mn-cs"/>
            </a:endParaRPr>
          </a:p>
          <a:p>
            <a:r>
              <a:rPr lang="en-US" sz="900" b="0" i="0" kern="1200">
                <a:solidFill>
                  <a:schemeClr val="tx1"/>
                </a:solidFill>
                <a:effectLst/>
                <a:latin typeface="Segoe UI Light" pitchFamily="34" charset="0"/>
                <a:ea typeface="+mn-ea"/>
                <a:cs typeface="+mn-cs"/>
              </a:rPr>
              <a:t>The interoperability you get with ONNX makes it possible to get great ideas into production faster. With ONNX, data scientists can choose their preferred framework for the job. Similarly, developers can spend less time getting models ready for production, and deploy across the cloud and edge.</a:t>
            </a:r>
          </a:p>
          <a:p>
            <a:endParaRPr lang="en-US" sz="900" b="0" i="0" kern="1200">
              <a:solidFill>
                <a:schemeClr val="tx1"/>
              </a:solidFill>
              <a:effectLst/>
              <a:latin typeface="Segoe UI Light" pitchFamily="34" charset="0"/>
              <a:ea typeface="+mn-ea"/>
              <a:cs typeface="+mn-cs"/>
            </a:endParaRPr>
          </a:p>
          <a:p>
            <a:r>
              <a:rPr lang="en-US" sz="900" b="0" i="0" kern="1200">
                <a:solidFill>
                  <a:schemeClr val="tx1"/>
                </a:solidFill>
                <a:effectLst/>
                <a:latin typeface="Segoe UI Light" pitchFamily="34" charset="0"/>
                <a:ea typeface="+mn-ea"/>
                <a:cs typeface="+mn-cs"/>
              </a:rPr>
              <a:t>Data scientists: use the framework of their choice to create and train models</a:t>
            </a:r>
          </a:p>
          <a:p>
            <a:r>
              <a:rPr lang="en-US" sz="900" b="0" i="0" kern="1200">
                <a:solidFill>
                  <a:schemeClr val="tx1"/>
                </a:solidFill>
                <a:effectLst/>
                <a:latin typeface="Segoe UI Light" pitchFamily="34" charset="0"/>
                <a:ea typeface="+mn-ea"/>
                <a:cs typeface="+mn-cs"/>
              </a:rPr>
              <a:t>Developers: deploy models cross-platform with minimal integration work</a:t>
            </a:r>
          </a:p>
          <a:p>
            <a:endParaRPr lang="en-US" sz="900" b="0" i="0" kern="1200">
              <a:solidFill>
                <a:schemeClr val="tx1"/>
              </a:solidFill>
              <a:effectLst/>
              <a:latin typeface="Segoe UI Light" pitchFamily="34" charset="0"/>
              <a:ea typeface="+mn-ea"/>
              <a:cs typeface="+mn-cs"/>
            </a:endParaRP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3/30/2021 9:59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35</a:t>
            </a:fld>
            <a:endParaRPr lang="en-US"/>
          </a:p>
        </p:txBody>
      </p:sp>
    </p:spTree>
    <p:extLst>
      <p:ext uri="{BB962C8B-B14F-4D97-AF65-F5344CB8AC3E}">
        <p14:creationId xmlns:p14="http://schemas.microsoft.com/office/powerpoint/2010/main" val="199907093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Enrich with existing model allows you to select the type of Cognitive Services you wish to consume.</a:t>
            </a:r>
          </a:p>
          <a:p>
            <a:pPr marL="171450" indent="-171450">
              <a:buFontTx/>
              <a:buChar char="-"/>
            </a:pPr>
            <a:r>
              <a:rPr lang="en-US" dirty="0"/>
              <a:t>You will be given the choice of Cognitive Services accounts that are available in your subscription</a:t>
            </a:r>
          </a:p>
          <a:p>
            <a:pPr marL="171450" indent="-171450">
              <a:buFontTx/>
              <a:buChar char="-"/>
            </a:pPr>
            <a:r>
              <a:rPr lang="en-US" dirty="0"/>
              <a:t>The Cognitive Services Key must be stored in an Azure Key Vault secret</a:t>
            </a:r>
          </a:p>
          <a:p>
            <a:pPr marL="171450" indent="-171450">
              <a:buFontTx/>
              <a:buChar char="-"/>
            </a:pPr>
            <a:r>
              <a:rPr lang="en-US" dirty="0"/>
              <a:t>The wizard will output a Spark Notebook that executes the chosen Cognitive Service against the columnar data chosen from the Spark table.</a:t>
            </a:r>
          </a:p>
        </p:txBody>
      </p:sp>
      <p:sp>
        <p:nvSpPr>
          <p:cNvPr id="4" name="Slide Number Placeholder 3"/>
          <p:cNvSpPr>
            <a:spLocks noGrp="1"/>
          </p:cNvSpPr>
          <p:nvPr>
            <p:ph type="sldNum" sz="quarter" idx="5"/>
          </p:nvPr>
        </p:nvSpPr>
        <p:spPr/>
        <p:txBody>
          <a:bodyPr/>
          <a:lstStyle/>
          <a:p>
            <a:fld id="{09259B3D-005A-450F-B89F-6A3DD53EE3BF}" type="slidenum">
              <a:rPr lang="en-US" smtClean="0"/>
              <a:t>36</a:t>
            </a:fld>
            <a:endParaRPr lang="en-US"/>
          </a:p>
        </p:txBody>
      </p:sp>
    </p:spTree>
    <p:extLst>
      <p:ext uri="{BB962C8B-B14F-4D97-AF65-F5344CB8AC3E}">
        <p14:creationId xmlns:p14="http://schemas.microsoft.com/office/powerpoint/2010/main" val="308336504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Questions:</a:t>
            </a:r>
          </a:p>
          <a:p>
            <a:pPr marL="0" indent="0">
              <a:buNone/>
            </a:pPr>
            <a:endParaRPr lang="en-US" dirty="0"/>
          </a:p>
          <a:p>
            <a:pPr marL="228600" indent="-228600">
              <a:buAutoNum type="arabicParenR"/>
            </a:pPr>
            <a:r>
              <a:rPr lang="en-US" dirty="0"/>
              <a:t>Did you attend the Azure Synapse Analytics Bootcamp training last year (yes/no)</a:t>
            </a:r>
          </a:p>
          <a:p>
            <a:pPr marL="228600" indent="-228600">
              <a:buAutoNum type="arabicParenR"/>
            </a:pPr>
            <a:r>
              <a:rPr lang="en-US" dirty="0"/>
              <a:t>What is your job role – CSA, GBB, ….</a:t>
            </a:r>
          </a:p>
          <a:p>
            <a:pPr marL="228600" indent="-228600">
              <a:buAutoNum type="arabicParenR"/>
            </a:pPr>
            <a:r>
              <a:rPr lang="en-US" dirty="0"/>
              <a:t>Have you been hands-on with Azure Synapse Analytics? (yes/no/a little)</a:t>
            </a:r>
          </a:p>
          <a:p>
            <a:pPr marL="228600" indent="-228600">
              <a:buAutoNum type="arabicParenR"/>
            </a:pPr>
            <a:r>
              <a:rPr lang="en-US" dirty="0"/>
              <a:t>How confident are you in your Azure Synapse Analytics technical level ? (rating 1-5, 1 being not confident, 5 being very confident)</a:t>
            </a:r>
          </a:p>
          <a:p>
            <a:pPr marL="228600" indent="-228600">
              <a:buAutoNum type="arabicParenR"/>
            </a:pPr>
            <a:r>
              <a:rPr lang="en-US" dirty="0"/>
              <a:t>What do you hope to learn in this session? (word cloud)</a:t>
            </a:r>
          </a:p>
        </p:txBody>
      </p:sp>
      <p:sp>
        <p:nvSpPr>
          <p:cNvPr id="4" name="Slide Number Placeholder 3"/>
          <p:cNvSpPr>
            <a:spLocks noGrp="1"/>
          </p:cNvSpPr>
          <p:nvPr>
            <p:ph type="sldNum" sz="quarter" idx="5"/>
          </p:nvPr>
        </p:nvSpPr>
        <p:spPr/>
        <p:txBody>
          <a:bodyPr/>
          <a:lstStyle/>
          <a:p>
            <a:fld id="{09259B3D-005A-450F-B89F-6A3DD53EE3BF}" type="slidenum">
              <a:rPr lang="en-US" smtClean="0"/>
              <a:t>37</a:t>
            </a:fld>
            <a:endParaRPr lang="en-US"/>
          </a:p>
        </p:txBody>
      </p:sp>
    </p:spTree>
    <p:extLst>
      <p:ext uri="{BB962C8B-B14F-4D97-AF65-F5344CB8AC3E}">
        <p14:creationId xmlns:p14="http://schemas.microsoft.com/office/powerpoint/2010/main" val="38458416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3/30/2021 9:59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38</a:t>
            </a:fld>
            <a:endParaRPr lang="en-US" dirty="0"/>
          </a:p>
        </p:txBody>
      </p:sp>
    </p:spTree>
    <p:extLst>
      <p:ext uri="{BB962C8B-B14F-4D97-AF65-F5344CB8AC3E}">
        <p14:creationId xmlns:p14="http://schemas.microsoft.com/office/powerpoint/2010/main" val="153443887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3/30/2021 9:59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42</a:t>
            </a:fld>
            <a:endParaRPr lang="en-US" dirty="0"/>
          </a:p>
        </p:txBody>
      </p:sp>
    </p:spTree>
    <p:extLst>
      <p:ext uri="{BB962C8B-B14F-4D97-AF65-F5344CB8AC3E}">
        <p14:creationId xmlns:p14="http://schemas.microsoft.com/office/powerpoint/2010/main" val="12838230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New connectors, items like snowflake</a:t>
            </a:r>
          </a:p>
          <a:p>
            <a:endParaRPr lang="en-US" dirty="0"/>
          </a:p>
          <a:p>
            <a:r>
              <a:rPr lang="en-US" dirty="0"/>
              <a:t>Snapshot data sharing – Azure Data Share</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3/30/2021 9:59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187828897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3/30/2021 9:59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6671902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3/30/2021 9:59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44</a:t>
            </a:fld>
            <a:endParaRPr lang="en-US" dirty="0"/>
          </a:p>
        </p:txBody>
      </p:sp>
    </p:spTree>
    <p:extLst>
      <p:ext uri="{BB962C8B-B14F-4D97-AF65-F5344CB8AC3E}">
        <p14:creationId xmlns:p14="http://schemas.microsoft.com/office/powerpoint/2010/main" val="214824800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Azure Data Explorer is a fully managed, cluster-based data analytics service for real-time analysis on large volumes of structured and unstructured streaming data sources. The Azure Data Explorer offers highly scalable infrastructure and performing query performance, having the ability to do complex ad hoc queries on the data in seconds.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Similar to RDBMS in that it has databases, tables, functions and columns. Ability to query including calculated columns, filtering, group-by aggregates and joins. Tables have a schema, but unlike an RDBMS, there is no such thing as keys (like unique keys, primary keys and foreign keys). Relationships are established at query time.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Uses an optimized </a:t>
            </a:r>
            <a:r>
              <a:rPr lang="en-US" dirty="0" err="1"/>
              <a:t>sql</a:t>
            </a:r>
            <a:r>
              <a:rPr lang="en-US" dirty="0"/>
              <a:t>-like language called KQL (Kusto Query Language) – KQL can only read data, never update or delete it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Capability of ingesting 200MB per second per node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Native connectors to Azure Event Grid or Azure Event Hub, also has an SDK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Visualizations capable through tools like </a:t>
            </a:r>
            <a:r>
              <a:rPr lang="en-US" dirty="0" err="1"/>
              <a:t>PowerBI</a:t>
            </a:r>
            <a:r>
              <a:rPr lang="en-US" dirty="0"/>
              <a:t> and Grafana.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Azure Data Explorer is the data service powering products like Azure Monitor, Azure Time Series Insights, and Windows Defender Advanced Threat Protection.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45</a:t>
            </a:fld>
            <a:endParaRPr lang="en-US"/>
          </a:p>
        </p:txBody>
      </p:sp>
    </p:spTree>
    <p:extLst>
      <p:ext uri="{BB962C8B-B14F-4D97-AF65-F5344CB8AC3E}">
        <p14:creationId xmlns:p14="http://schemas.microsoft.com/office/powerpoint/2010/main" val="2906134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Azure Data Explorer really is the new kid on the block, albeit a very powerful one.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Kusto, now known as Azure Data Explorer was created for a distributed fast and scalable log and telemetry analytics engine by Microsoft R&amp;D in 2014.</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2016, Kusto became the back-end for the existing Application Insights Analytics.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Public preview as an Azure offering began in 2018, and it went GA in 2019.</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46</a:t>
            </a:fld>
            <a:endParaRPr lang="en-US"/>
          </a:p>
        </p:txBody>
      </p:sp>
    </p:spTree>
    <p:extLst>
      <p:ext uri="{BB962C8B-B14F-4D97-AF65-F5344CB8AC3E}">
        <p14:creationId xmlns:p14="http://schemas.microsoft.com/office/powerpoint/2010/main" val="294705060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Create a linked service connection to Azure Data Explorer, this will allow the use of this connection for things like datasets and copy activities.</a:t>
            </a:r>
          </a:p>
          <a:p>
            <a:endParaRPr lang="en-US" dirty="0"/>
          </a:p>
          <a:p>
            <a:r>
              <a:rPr lang="en-US" dirty="0"/>
              <a:t>Behind the scenes, the notebook uses the Azure Data Explorer Connector for Apache Spark, this allows for KQL queries to execute via the linked service to run on the highly efficient Azure Data Explorer infrastructure.</a:t>
            </a:r>
          </a:p>
          <a:p>
            <a:endParaRPr lang="en-US" dirty="0"/>
          </a:p>
          <a:p>
            <a:r>
              <a:rPr lang="en-US" dirty="0"/>
              <a:t>Limitation: Currently not supported with Azure Synapse deployed with a managed </a:t>
            </a:r>
            <a:r>
              <a:rPr lang="en-US" dirty="0" err="1"/>
              <a:t>VNet</a:t>
            </a:r>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47</a:t>
            </a:fld>
            <a:endParaRPr lang="en-US"/>
          </a:p>
        </p:txBody>
      </p:sp>
    </p:spTree>
    <p:extLst>
      <p:ext uri="{BB962C8B-B14F-4D97-AF65-F5344CB8AC3E}">
        <p14:creationId xmlns:p14="http://schemas.microsoft.com/office/powerpoint/2010/main" val="164567350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Questions:</a:t>
            </a:r>
          </a:p>
          <a:p>
            <a:pPr marL="0" indent="0">
              <a:buNone/>
            </a:pPr>
            <a:endParaRPr lang="en-US" dirty="0"/>
          </a:p>
          <a:p>
            <a:pPr marL="228600" indent="-228600">
              <a:buAutoNum type="arabicParenR"/>
            </a:pPr>
            <a:r>
              <a:rPr lang="en-US" dirty="0"/>
              <a:t>Did you attend the Azure Synapse Analytics Bootcamp training last year (yes/no)</a:t>
            </a:r>
          </a:p>
          <a:p>
            <a:pPr marL="228600" indent="-228600">
              <a:buAutoNum type="arabicParenR"/>
            </a:pPr>
            <a:r>
              <a:rPr lang="en-US" dirty="0"/>
              <a:t>What is your job role – CSA, GBB, ….</a:t>
            </a:r>
          </a:p>
          <a:p>
            <a:pPr marL="228600" indent="-228600">
              <a:buAutoNum type="arabicParenR"/>
            </a:pPr>
            <a:r>
              <a:rPr lang="en-US" dirty="0"/>
              <a:t>Have you been hands-on with Azure Synapse Analytics? (yes/no/a little)</a:t>
            </a:r>
          </a:p>
          <a:p>
            <a:pPr marL="228600" indent="-228600">
              <a:buAutoNum type="arabicParenR"/>
            </a:pPr>
            <a:r>
              <a:rPr lang="en-US" dirty="0"/>
              <a:t>How confident are you in your Azure Synapse Analytics technical level ? (rating 1-5, 1 being not confident, 5 being very confident)</a:t>
            </a:r>
          </a:p>
          <a:p>
            <a:pPr marL="228600" indent="-228600">
              <a:buAutoNum type="arabicParenR"/>
            </a:pPr>
            <a:r>
              <a:rPr lang="en-US" dirty="0"/>
              <a:t>What do you hope to learn in this session? (word cloud)</a:t>
            </a:r>
          </a:p>
        </p:txBody>
      </p:sp>
      <p:sp>
        <p:nvSpPr>
          <p:cNvPr id="4" name="Slide Number Placeholder 3"/>
          <p:cNvSpPr>
            <a:spLocks noGrp="1"/>
          </p:cNvSpPr>
          <p:nvPr>
            <p:ph type="sldNum" sz="quarter" idx="5"/>
          </p:nvPr>
        </p:nvSpPr>
        <p:spPr/>
        <p:txBody>
          <a:bodyPr/>
          <a:lstStyle/>
          <a:p>
            <a:fld id="{09259B3D-005A-450F-B89F-6A3DD53EE3BF}" type="slidenum">
              <a:rPr lang="en-US" smtClean="0"/>
              <a:t>48</a:t>
            </a:fld>
            <a:endParaRPr lang="en-US"/>
          </a:p>
        </p:txBody>
      </p:sp>
    </p:spTree>
    <p:extLst>
      <p:ext uri="{BB962C8B-B14F-4D97-AF65-F5344CB8AC3E}">
        <p14:creationId xmlns:p14="http://schemas.microsoft.com/office/powerpoint/2010/main" val="110154958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3/30/2021 9:59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49</a:t>
            </a:fld>
            <a:endParaRPr lang="en-US" dirty="0"/>
          </a:p>
        </p:txBody>
      </p:sp>
    </p:spTree>
    <p:extLst>
      <p:ext uri="{BB962C8B-B14F-4D97-AF65-F5344CB8AC3E}">
        <p14:creationId xmlns:p14="http://schemas.microsoft.com/office/powerpoint/2010/main" val="61646614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Movement of the session configuration of a notebook</a:t>
            </a:r>
          </a:p>
          <a:p>
            <a:r>
              <a:rPr lang="en-US" dirty="0"/>
              <a:t>New Library management experience</a:t>
            </a:r>
          </a:p>
          <a:p>
            <a:r>
              <a:rPr lang="en-US" dirty="0"/>
              <a:t>Preview of new notebook experiences is now default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50</a:t>
            </a:fld>
            <a:endParaRPr lang="en-US"/>
          </a:p>
        </p:txBody>
      </p:sp>
    </p:spTree>
    <p:extLst>
      <p:ext uri="{BB962C8B-B14F-4D97-AF65-F5344CB8AC3E}">
        <p14:creationId xmlns:p14="http://schemas.microsoft.com/office/powerpoint/2010/main" val="49728264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Larger compute sizes available </a:t>
            </a:r>
            <a:r>
              <a:rPr lang="en-US" b="0" i="0" dirty="0">
                <a:solidFill>
                  <a:srgbClr val="323130"/>
                </a:solidFill>
                <a:effectLst/>
                <a:latin typeface="Segoe UI" panose="020B0502040204020203" pitchFamily="34" charset="0"/>
              </a:rPr>
              <a:t> </a:t>
            </a:r>
            <a:r>
              <a:rPr lang="en-US" b="0" i="0" dirty="0" err="1">
                <a:solidFill>
                  <a:srgbClr val="323130"/>
                </a:solidFill>
                <a:effectLst/>
                <a:latin typeface="Segoe UI" panose="020B0502040204020203" pitchFamily="34" charset="0"/>
              </a:rPr>
              <a:t>Xlarge</a:t>
            </a:r>
            <a:r>
              <a:rPr lang="en-US" b="0" i="0" dirty="0">
                <a:solidFill>
                  <a:srgbClr val="323130"/>
                </a:solidFill>
                <a:effectLst/>
                <a:latin typeface="Segoe UI" panose="020B0502040204020203" pitchFamily="34" charset="0"/>
              </a:rPr>
              <a:t> (32 </a:t>
            </a:r>
            <a:r>
              <a:rPr lang="en-US" b="0" i="0" dirty="0" err="1">
                <a:solidFill>
                  <a:srgbClr val="323130"/>
                </a:solidFill>
                <a:effectLst/>
                <a:latin typeface="Segoe UI" panose="020B0502040204020203" pitchFamily="34" charset="0"/>
              </a:rPr>
              <a:t>vCores</a:t>
            </a:r>
            <a:r>
              <a:rPr lang="en-US" b="0" i="0" dirty="0">
                <a:solidFill>
                  <a:srgbClr val="323130"/>
                </a:solidFill>
                <a:effectLst/>
                <a:latin typeface="Segoe UI" panose="020B0502040204020203" pitchFamily="34" charset="0"/>
              </a:rPr>
              <a:t>/256 GB) and </a:t>
            </a:r>
            <a:r>
              <a:rPr lang="en-US" b="0" i="0" dirty="0" err="1">
                <a:solidFill>
                  <a:srgbClr val="323130"/>
                </a:solidFill>
                <a:effectLst/>
                <a:latin typeface="Segoe UI" panose="020B0502040204020203" pitchFamily="34" charset="0"/>
              </a:rPr>
              <a:t>XXLarge</a:t>
            </a:r>
            <a:r>
              <a:rPr lang="en-US" b="0" i="0" dirty="0">
                <a:solidFill>
                  <a:srgbClr val="323130"/>
                </a:solidFill>
                <a:effectLst/>
                <a:latin typeface="Segoe UI" panose="020B0502040204020203" pitchFamily="34" charset="0"/>
              </a:rPr>
              <a:t> (64 </a:t>
            </a:r>
            <a:r>
              <a:rPr lang="en-US" b="0" i="0" dirty="0" err="1">
                <a:solidFill>
                  <a:srgbClr val="323130"/>
                </a:solidFill>
                <a:effectLst/>
                <a:latin typeface="Segoe UI" panose="020B0502040204020203" pitchFamily="34" charset="0"/>
              </a:rPr>
              <a:t>vCores</a:t>
            </a:r>
            <a:r>
              <a:rPr lang="en-US" b="0" i="0" dirty="0">
                <a:solidFill>
                  <a:srgbClr val="323130"/>
                </a:solidFill>
                <a:effectLst/>
                <a:latin typeface="Segoe UI" panose="020B0502040204020203" pitchFamily="34" charset="0"/>
              </a:rPr>
              <a:t>/432 GB</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YML format supported as long as the packages listed can be downloaded from the default </a:t>
            </a:r>
            <a:r>
              <a:rPr lang="en-US" dirty="0" err="1"/>
              <a:t>Conda</a:t>
            </a:r>
            <a:r>
              <a:rPr lang="en-US" dirty="0"/>
              <a:t> channels, Conga-Forge and </a:t>
            </a:r>
            <a:r>
              <a:rPr lang="en-US" dirty="0" err="1"/>
              <a:t>PyPi</a:t>
            </a:r>
            <a:r>
              <a:rPr lang="en-US" dirty="0"/>
              <a:t>. (preview)</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Session-scoped packages via </a:t>
            </a:r>
            <a:r>
              <a:rPr lang="en-US" dirty="0" err="1"/>
              <a:t>environment.yml</a:t>
            </a:r>
            <a:endParaRPr lang="en-US" dirty="0"/>
          </a:p>
          <a:p>
            <a:endParaRPr lang="en-US" dirty="0"/>
          </a:p>
          <a:p>
            <a:r>
              <a:rPr lang="en-US" dirty="0"/>
              <a:t>Support for Spark Configuration</a:t>
            </a:r>
          </a:p>
          <a:p>
            <a:r>
              <a:rPr lang="en-US" dirty="0"/>
              <a:t>Support for Spark Wheel files (workspace packages)</a:t>
            </a:r>
          </a:p>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51</a:t>
            </a:fld>
            <a:endParaRPr lang="en-US"/>
          </a:p>
        </p:txBody>
      </p:sp>
    </p:spTree>
    <p:extLst>
      <p:ext uri="{BB962C8B-B14F-4D97-AF65-F5344CB8AC3E}">
        <p14:creationId xmlns:p14="http://schemas.microsoft.com/office/powerpoint/2010/main" val="318379663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Microsoft Spark Utilities</a:t>
            </a:r>
            <a:r>
              <a:rPr lang="en-US" dirty="0"/>
              <a:t> https://docs.microsoft.com/en-us/azure/synapse-analytics/spark/microsoft-spark-utilities?pivots=programming-language-python</a:t>
            </a:r>
          </a:p>
          <a:p>
            <a:endParaRPr lang="en-US" dirty="0"/>
          </a:p>
          <a:p>
            <a:r>
              <a:rPr lang="en-US" dirty="0"/>
              <a:t>Similar to the Databricks Utilities package, </a:t>
            </a:r>
            <a:r>
              <a:rPr lang="en-US" dirty="0" err="1"/>
              <a:t>dbutils</a:t>
            </a: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6D26A2B-14C3-447B-81F9-4D226D8B491B}"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3/30/2021 9:59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627663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Orchestrate is now Integrate, Datasets are now Integration datasets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Re-branded SQL pool types: serverless and dedicated, SQL on-demand is now called Built-in [used to be on-demand and provisioned]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Apache Spark in Azure Synapse Analytics (naming) – we do not call this ‘synapse spark’</a:t>
            </a:r>
          </a:p>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5</a:t>
            </a:fld>
            <a:endParaRPr lang="en-US"/>
          </a:p>
        </p:txBody>
      </p:sp>
    </p:spTree>
    <p:extLst>
      <p:ext uri="{BB962C8B-B14F-4D97-AF65-F5344CB8AC3E}">
        <p14:creationId xmlns:p14="http://schemas.microsoft.com/office/powerpoint/2010/main" val="165884328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Hyperspace indexes for Apache Spark - Azure Synapse Analytics | Microsoft Docs</a:t>
            </a:r>
            <a:r>
              <a:rPr lang="en-US" dirty="0"/>
              <a:t> https://docs.microsoft.com/en-us/azure/synapse-analytics/spark/apache-spark-performance-hyperspace?pivots=programming-language-python</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6D26A2B-14C3-447B-81F9-4D226D8B491B}"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3/30/2021 9:59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6276633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MMLSpark</a:t>
            </a:r>
            <a:r>
              <a:rPr lang="en-US" dirty="0"/>
              <a:t> libraries (preview) [https://docs.microsoft.com/en-us/azure/synapse-analytics/machine-learning/tutorial-build-applications-use-mmlspark] https://github.com/Azure/mmlspark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mentioned </a:t>
            </a:r>
            <a:r>
              <a:rPr lang="en-US" dirty="0" err="1"/>
              <a:t>MMLSpark</a:t>
            </a:r>
            <a:r>
              <a:rPr lang="en-US" dirty="0"/>
              <a:t> earlier in the class. This framework adds many deep learning and data science tools to the Spark ecosystem including integration with Spark Machine Learning Pipelines with Microsoft Cognitive Toolkit, </a:t>
            </a:r>
            <a:r>
              <a:rPr lang="en-US" dirty="0" err="1"/>
              <a:t>LightGBM</a:t>
            </a:r>
            <a:r>
              <a:rPr lang="en-US" dirty="0"/>
              <a:t> and OpenCV. It also brings networking capabilities with HTTP on Spark that allows embedding any web service into their </a:t>
            </a:r>
            <a:r>
              <a:rPr lang="en-US" dirty="0" err="1"/>
              <a:t>SparkML</a:t>
            </a:r>
            <a:r>
              <a:rPr lang="en-US" dirty="0"/>
              <a:t> models (thus allowing integration with a wide variety of Microsoft Cognitive Services)</a:t>
            </a:r>
          </a:p>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54</a:t>
            </a:fld>
            <a:endParaRPr lang="en-US"/>
          </a:p>
        </p:txBody>
      </p:sp>
    </p:spTree>
    <p:extLst>
      <p:ext uri="{BB962C8B-B14F-4D97-AF65-F5344CB8AC3E}">
        <p14:creationId xmlns:p14="http://schemas.microsoft.com/office/powerpoint/2010/main" val="230269885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3/30/2021 9:59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0003845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3/30/2021 9:59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56</a:t>
            </a:fld>
            <a:endParaRPr lang="en-US" dirty="0"/>
          </a:p>
        </p:txBody>
      </p:sp>
    </p:spTree>
    <p:extLst>
      <p:ext uri="{BB962C8B-B14F-4D97-AF65-F5344CB8AC3E}">
        <p14:creationId xmlns:p14="http://schemas.microsoft.com/office/powerpoint/2010/main" val="62915985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3/30/2021 9:59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57</a:t>
            </a:fld>
            <a:endParaRPr lang="en-US" dirty="0"/>
          </a:p>
        </p:txBody>
      </p:sp>
    </p:spTree>
    <p:extLst>
      <p:ext uri="{BB962C8B-B14F-4D97-AF65-F5344CB8AC3E}">
        <p14:creationId xmlns:p14="http://schemas.microsoft.com/office/powerpoint/2010/main" val="76900343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71717"/>
                </a:solidFill>
                <a:effectLst/>
                <a:latin typeface="Segoe UI" panose="020B0502040204020203" pitchFamily="34" charset="0"/>
              </a:rPr>
              <a:t>If you've ever had to bring data from multiple systems and applications together, you know what an expensive and time-consuming task that can be. Without being able to share and understand the same data easily, each application or data integration project requires a custom implementation.</a:t>
            </a:r>
          </a:p>
          <a:p>
            <a:pPr algn="l"/>
            <a:endParaRPr lang="en-U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Common Data Model simplifies this process by providing a shared data language for business and analytical applications to use. The Common Data Model metadata system makes it possible for data and its meaning to be shared across applications and business processes such as Microsoft PowerApps, Power BI, Dynamics 365, and Azure.</a:t>
            </a:r>
          </a:p>
          <a:p>
            <a:pPr algn="l"/>
            <a:endParaRPr lang="en-U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In addition to the metadata system, Common Data Model includes a set of standardized, extensible data schemas that Microsoft and its partners have published. This collection of predefined schemas includes </a:t>
            </a:r>
            <a:r>
              <a:rPr lang="en-US" b="0" i="0" u="none" strike="noStrike" dirty="0">
                <a:effectLst/>
                <a:latin typeface="Segoe UI" panose="020B0502040204020203" pitchFamily="34" charset="0"/>
                <a:hlinkClick r:id="rId3"/>
              </a:rPr>
              <a:t>entities</a:t>
            </a:r>
            <a:r>
              <a:rPr lang="en-US" b="0" i="0" dirty="0">
                <a:solidFill>
                  <a:srgbClr val="171717"/>
                </a:solidFill>
                <a:effectLst/>
                <a:latin typeface="Segoe UI" panose="020B0502040204020203" pitchFamily="34" charset="0"/>
              </a:rPr>
              <a:t>, </a:t>
            </a:r>
            <a:r>
              <a:rPr lang="en-US" b="0" i="0" u="none" strike="noStrike" dirty="0">
                <a:effectLst/>
                <a:latin typeface="Segoe UI" panose="020B0502040204020203" pitchFamily="34" charset="0"/>
                <a:hlinkClick r:id="rId3"/>
              </a:rPr>
              <a:t>attributes</a:t>
            </a:r>
            <a:r>
              <a:rPr lang="en-US" b="0" i="0" dirty="0">
                <a:solidFill>
                  <a:srgbClr val="171717"/>
                </a:solidFill>
                <a:effectLst/>
                <a:latin typeface="Segoe UI" panose="020B0502040204020203" pitchFamily="34" charset="0"/>
              </a:rPr>
              <a:t>, </a:t>
            </a:r>
            <a:r>
              <a:rPr lang="en-US" b="0" i="0" u="none" strike="noStrike" dirty="0">
                <a:effectLst/>
                <a:latin typeface="Segoe UI" panose="020B0502040204020203" pitchFamily="34" charset="0"/>
                <a:hlinkClick r:id="rId4"/>
              </a:rPr>
              <a:t>semantic metadata</a:t>
            </a:r>
            <a:r>
              <a:rPr lang="en-US" b="0" i="0" dirty="0">
                <a:solidFill>
                  <a:srgbClr val="171717"/>
                </a:solidFill>
                <a:effectLst/>
                <a:latin typeface="Segoe UI" panose="020B0502040204020203" pitchFamily="34" charset="0"/>
              </a:rPr>
              <a:t>, and </a:t>
            </a:r>
            <a:r>
              <a:rPr lang="en-US" b="0" i="0" u="none" strike="noStrike" dirty="0">
                <a:effectLst/>
                <a:latin typeface="Segoe UI" panose="020B0502040204020203" pitchFamily="34" charset="0"/>
                <a:hlinkClick r:id="rId5"/>
              </a:rPr>
              <a:t>relationships</a:t>
            </a:r>
            <a:r>
              <a:rPr lang="en-US" b="0" i="0" dirty="0">
                <a:solidFill>
                  <a:srgbClr val="171717"/>
                </a:solidFill>
                <a:effectLst/>
                <a:latin typeface="Segoe UI" panose="020B0502040204020203" pitchFamily="34" charset="0"/>
              </a:rPr>
              <a:t>. </a:t>
            </a:r>
          </a:p>
          <a:p>
            <a:endParaRPr lang="en-US" dirty="0"/>
          </a:p>
          <a:p>
            <a:pPr algn="l"/>
            <a:r>
              <a:rPr lang="en-US" b="0" i="0" dirty="0">
                <a:solidFill>
                  <a:srgbClr val="171717"/>
                </a:solidFill>
                <a:effectLst/>
                <a:latin typeface="Segoe UI" panose="020B0502040204020203" pitchFamily="34" charset="0"/>
              </a:rPr>
              <a:t>Common Data Model simplifies data management and app development by unifying data into a known form and applying structural and semantic consistency across multiple apps and deployments. To summarize the benefits:</a:t>
            </a:r>
          </a:p>
          <a:p>
            <a:pPr algn="l">
              <a:buFont typeface="Arial" panose="020B0604020202020204" pitchFamily="34" charset="0"/>
              <a:buChar char="•"/>
            </a:pPr>
            <a:r>
              <a:rPr lang="en-US" b="1" i="0" dirty="0">
                <a:solidFill>
                  <a:srgbClr val="171717"/>
                </a:solidFill>
                <a:effectLst/>
                <a:latin typeface="Segoe UI" panose="020B0502040204020203" pitchFamily="34" charset="0"/>
              </a:rPr>
              <a:t>Structural and semantic consistency</a:t>
            </a:r>
            <a:r>
              <a:rPr lang="en-US" b="0" i="0" dirty="0">
                <a:solidFill>
                  <a:srgbClr val="171717"/>
                </a:solidFill>
                <a:effectLst/>
                <a:latin typeface="Segoe UI" panose="020B0502040204020203" pitchFamily="34" charset="0"/>
              </a:rPr>
              <a:t> across applications and deployments.</a:t>
            </a:r>
          </a:p>
          <a:p>
            <a:pPr algn="l">
              <a:buFont typeface="Arial" panose="020B0604020202020204" pitchFamily="34" charset="0"/>
              <a:buChar char="•"/>
            </a:pPr>
            <a:r>
              <a:rPr lang="en-US" b="1" i="0" dirty="0">
                <a:solidFill>
                  <a:srgbClr val="171717"/>
                </a:solidFill>
                <a:effectLst/>
                <a:latin typeface="Segoe UI" panose="020B0502040204020203" pitchFamily="34" charset="0"/>
              </a:rPr>
              <a:t>Simplified integration and disambiguation of data</a:t>
            </a:r>
            <a:r>
              <a:rPr lang="en-US" b="0" i="0" dirty="0">
                <a:solidFill>
                  <a:srgbClr val="171717"/>
                </a:solidFill>
                <a:effectLst/>
                <a:latin typeface="Segoe UI" panose="020B0502040204020203" pitchFamily="34" charset="0"/>
              </a:rPr>
              <a:t> that's collected from processes, digital interactions, product telemetry, people interactions, and so on.</a:t>
            </a:r>
          </a:p>
          <a:p>
            <a:pPr algn="l">
              <a:buFont typeface="Arial" panose="020B0604020202020204" pitchFamily="34" charset="0"/>
              <a:buChar char="•"/>
            </a:pPr>
            <a:r>
              <a:rPr lang="en-US" b="1" i="0" dirty="0">
                <a:solidFill>
                  <a:srgbClr val="171717"/>
                </a:solidFill>
                <a:effectLst/>
                <a:latin typeface="Segoe UI" panose="020B0502040204020203" pitchFamily="34" charset="0"/>
              </a:rPr>
              <a:t>A unified shape</a:t>
            </a:r>
            <a:r>
              <a:rPr lang="en-US" b="0" i="0" dirty="0">
                <a:solidFill>
                  <a:srgbClr val="171717"/>
                </a:solidFill>
                <a:effectLst/>
                <a:latin typeface="Segoe UI" panose="020B0502040204020203" pitchFamily="34" charset="0"/>
              </a:rPr>
              <a:t>, where data integrations can combine existing enterprise data with other sources and use that data holistically to develop apps or derive insights.</a:t>
            </a:r>
          </a:p>
          <a:p>
            <a:pPr algn="l">
              <a:buFont typeface="Arial" panose="020B0604020202020204" pitchFamily="34" charset="0"/>
              <a:buChar char="•"/>
            </a:pPr>
            <a:r>
              <a:rPr lang="en-US" b="1" i="0" dirty="0">
                <a:solidFill>
                  <a:srgbClr val="171717"/>
                </a:solidFill>
                <a:effectLst/>
                <a:latin typeface="Segoe UI" panose="020B0502040204020203" pitchFamily="34" charset="0"/>
              </a:rPr>
              <a:t>The ability to extend the schema and Common Data Model standard entities</a:t>
            </a:r>
            <a:r>
              <a:rPr lang="en-US" b="0" i="0" dirty="0">
                <a:solidFill>
                  <a:srgbClr val="171717"/>
                </a:solidFill>
                <a:effectLst/>
                <a:latin typeface="Segoe UI" panose="020B0502040204020203" pitchFamily="34" charset="0"/>
              </a:rPr>
              <a:t> to tailor the model to your organization.</a:t>
            </a:r>
          </a:p>
          <a:p>
            <a:endParaRPr lang="en-US" dirty="0"/>
          </a:p>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58</a:t>
            </a:fld>
            <a:endParaRPr lang="en-US"/>
          </a:p>
        </p:txBody>
      </p:sp>
    </p:spTree>
    <p:extLst>
      <p:ext uri="{BB962C8B-B14F-4D97-AF65-F5344CB8AC3E}">
        <p14:creationId xmlns:p14="http://schemas.microsoft.com/office/powerpoint/2010/main" val="36608176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CDM documents are json based</a:t>
            </a:r>
          </a:p>
          <a:p>
            <a:r>
              <a:rPr lang="en-US" dirty="0"/>
              <a:t>A portion of a </a:t>
            </a:r>
            <a:r>
              <a:rPr lang="en-US" dirty="0" err="1"/>
              <a:t>UserAgent.cdm.json</a:t>
            </a:r>
            <a:r>
              <a:rPr lang="en-US" dirty="0"/>
              <a:t> schema can be found to the right of the slide.</a:t>
            </a:r>
          </a:p>
        </p:txBody>
      </p:sp>
      <p:sp>
        <p:nvSpPr>
          <p:cNvPr id="4" name="Slide Number Placeholder 3"/>
          <p:cNvSpPr>
            <a:spLocks noGrp="1"/>
          </p:cNvSpPr>
          <p:nvPr>
            <p:ph type="sldNum" sz="quarter" idx="5"/>
          </p:nvPr>
        </p:nvSpPr>
        <p:spPr/>
        <p:txBody>
          <a:bodyPr/>
          <a:lstStyle/>
          <a:p>
            <a:fld id="{09259B3D-005A-450F-B89F-6A3DD53EE3BF}" type="slidenum">
              <a:rPr lang="en-US" smtClean="0"/>
              <a:t>59</a:t>
            </a:fld>
            <a:endParaRPr lang="en-US"/>
          </a:p>
        </p:txBody>
      </p:sp>
    </p:spTree>
    <p:extLst>
      <p:ext uri="{BB962C8B-B14F-4D97-AF65-F5344CB8AC3E}">
        <p14:creationId xmlns:p14="http://schemas.microsoft.com/office/powerpoint/2010/main" val="103835397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Azure/spark-</a:t>
            </a:r>
            <a:r>
              <a:rPr lang="en-US" dirty="0" err="1">
                <a:hlinkClick r:id="rId3"/>
              </a:rPr>
              <a:t>cdm</a:t>
            </a:r>
            <a:r>
              <a:rPr lang="en-US" dirty="0">
                <a:hlinkClick r:id="rId3"/>
              </a:rPr>
              <a:t>-connector (github.com)</a:t>
            </a:r>
            <a:r>
              <a:rPr lang="en-US" dirty="0"/>
              <a:t> https://github.com/Azure/spark-cdm-connector</a:t>
            </a:r>
          </a:p>
          <a:p>
            <a:endParaRPr lang="en-US" dirty="0"/>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6D26A2B-14C3-447B-81F9-4D226D8B491B}"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3/30/2021 9:59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6276633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3/30/2021 9:59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62</a:t>
            </a:fld>
            <a:endParaRPr lang="en-US" dirty="0"/>
          </a:p>
        </p:txBody>
      </p:sp>
    </p:spTree>
    <p:extLst>
      <p:ext uri="{BB962C8B-B14F-4D97-AF65-F5344CB8AC3E}">
        <p14:creationId xmlns:p14="http://schemas.microsoft.com/office/powerpoint/2010/main" val="349341906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71717"/>
                </a:solidFill>
                <a:effectLst/>
                <a:latin typeface="Segoe UI" panose="020B0502040204020203" pitchFamily="34" charset="0"/>
              </a:rPr>
              <a:t>Azure Purview is a unified data governance service that helps you manage and govern your on-premises, multi-cloud, and software-as-a-service (SaaS) data. Easily create a holistic, up-to-date map of your data landscape with automated data discovery, sensitive data classification, and end-to-end data lineage.</a:t>
            </a:r>
          </a:p>
          <a:p>
            <a:endParaRPr lang="en-US" b="0"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Users contribute by tagging, documenting, and annotating data sources that have already been registered. They can also register new data sources, which are then discovered, understood, and consumed by the community of catalog users</a:t>
            </a:r>
          </a:p>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63</a:t>
            </a:fld>
            <a:endParaRPr lang="en-US"/>
          </a:p>
        </p:txBody>
      </p:sp>
    </p:spTree>
    <p:extLst>
      <p:ext uri="{BB962C8B-B14F-4D97-AF65-F5344CB8AC3E}">
        <p14:creationId xmlns:p14="http://schemas.microsoft.com/office/powerpoint/2010/main" val="18884408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Knowledge Center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Azure Open Datasets that can be used for practice, or augment existing data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Notebooks that demonstrate charting capabilities, creating managed and unmanaged Spark tables, and how to use Delta Lake.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Sample SQL scripts for common operations like applying JSON functions, granting users access to the serverless SQL pool database, and querying memory usage in a dedicated SQL pool.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Sample Pipelines that demonstrate various data movement operations from various sources, including incremental copy from SAP, copying data from a REST endpoint using </a:t>
            </a:r>
            <a:r>
              <a:rPr lang="en-US" dirty="0" err="1"/>
              <a:t>Oauth</a:t>
            </a:r>
            <a:r>
              <a:rPr lang="en-US" dirty="0"/>
              <a:t>, and Parquet CRUD operations.</a:t>
            </a:r>
          </a:p>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6</a:t>
            </a:fld>
            <a:endParaRPr lang="en-US"/>
          </a:p>
        </p:txBody>
      </p:sp>
    </p:spTree>
    <p:extLst>
      <p:ext uri="{BB962C8B-B14F-4D97-AF65-F5344CB8AC3E}">
        <p14:creationId xmlns:p14="http://schemas.microsoft.com/office/powerpoint/2010/main" val="70889430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Ensure the MSI of Azure Purview has access to resources you want scanned</a:t>
            </a:r>
          </a:p>
        </p:txBody>
      </p:sp>
      <p:sp>
        <p:nvSpPr>
          <p:cNvPr id="4" name="Slide Number Placeholder 3"/>
          <p:cNvSpPr>
            <a:spLocks noGrp="1"/>
          </p:cNvSpPr>
          <p:nvPr>
            <p:ph type="sldNum" sz="quarter" idx="5"/>
          </p:nvPr>
        </p:nvSpPr>
        <p:spPr/>
        <p:txBody>
          <a:bodyPr/>
          <a:lstStyle/>
          <a:p>
            <a:fld id="{09259B3D-005A-450F-B89F-6A3DD53EE3BF}" type="slidenum">
              <a:rPr lang="en-US" smtClean="0"/>
              <a:t>64</a:t>
            </a:fld>
            <a:endParaRPr lang="en-US"/>
          </a:p>
        </p:txBody>
      </p:sp>
    </p:spTree>
    <p:extLst>
      <p:ext uri="{BB962C8B-B14F-4D97-AF65-F5344CB8AC3E}">
        <p14:creationId xmlns:p14="http://schemas.microsoft.com/office/powerpoint/2010/main" val="173641749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Pre-requisite</a:t>
            </a:r>
          </a:p>
          <a:p>
            <a:r>
              <a:rPr lang="en-US" dirty="0"/>
              <a:t>Create a Purview account </a:t>
            </a:r>
          </a:p>
          <a:p>
            <a:r>
              <a:rPr lang="en-US" dirty="0"/>
              <a:t>Make sure the Purview MSI has Storage Blob Reader to the ADLS Gen 2 storage account</a:t>
            </a:r>
          </a:p>
          <a:p>
            <a:r>
              <a:rPr lang="en-US" dirty="0"/>
              <a:t>Create a connection to the ADLS Gen 2 (Azure Data Lake Storage 2), that has the CDM folder</a:t>
            </a:r>
          </a:p>
          <a:p>
            <a:r>
              <a:rPr lang="en-US" dirty="0"/>
              <a:t>Pre-run the scan of the data lake account</a:t>
            </a:r>
          </a:p>
          <a:p>
            <a:endParaRPr lang="en-US" dirty="0"/>
          </a:p>
          <a:p>
            <a:r>
              <a:rPr lang="en-US" dirty="0"/>
              <a:t>Walkthrough connecting Purview in Synapse</a:t>
            </a:r>
          </a:p>
          <a:p>
            <a:pPr marL="228600" indent="-228600">
              <a:buAutoNum type="arabicPeriod"/>
            </a:pPr>
            <a:r>
              <a:rPr lang="en-US" dirty="0"/>
              <a:t>In Synapse Studio, go to Manage -&gt; Azure Purview (Preview)</a:t>
            </a:r>
          </a:p>
          <a:p>
            <a:pPr marL="228600" indent="-228600">
              <a:buAutoNum type="arabicPeriod"/>
            </a:pPr>
            <a:r>
              <a:rPr lang="en-US" dirty="0"/>
              <a:t>Connect to the Purview account</a:t>
            </a:r>
          </a:p>
          <a:p>
            <a:pPr marL="228600" indent="-228600">
              <a:buAutoNum type="arabicPeriod"/>
            </a:pPr>
            <a:r>
              <a:rPr lang="en-US" dirty="0"/>
              <a:t>Open the Purview account</a:t>
            </a:r>
          </a:p>
          <a:p>
            <a:pPr marL="228600" indent="-228600">
              <a:buAutoNum type="arabicPeriod"/>
            </a:pPr>
            <a:r>
              <a:rPr lang="en-US" dirty="0"/>
              <a:t>Show the ADLS Gen 2 connection</a:t>
            </a:r>
          </a:p>
          <a:p>
            <a:pPr marL="228600" indent="-228600">
              <a:buAutoNum type="arabicPeriod"/>
            </a:pPr>
            <a:r>
              <a:rPr lang="en-US" dirty="0"/>
              <a:t>Show the CDM assets registered</a:t>
            </a:r>
          </a:p>
          <a:p>
            <a:pPr marL="228600" indent="-228600">
              <a:buAutoNum type="arabicPeriod"/>
            </a:pPr>
            <a:r>
              <a:rPr lang="en-US" dirty="0"/>
              <a:t>Search for one of the CDM assets in Purview – “</a:t>
            </a:r>
            <a:r>
              <a:rPr lang="en-US" dirty="0" err="1"/>
              <a:t>CustomerId</a:t>
            </a:r>
            <a:r>
              <a:rPr lang="en-US" dirty="0"/>
              <a:t>”</a:t>
            </a:r>
          </a:p>
          <a:p>
            <a:pPr marL="228600" indent="-228600">
              <a:buAutoNum type="arabicPeriod"/>
            </a:pPr>
            <a:r>
              <a:rPr lang="en-US" dirty="0"/>
              <a:t>Select “</a:t>
            </a:r>
            <a:r>
              <a:rPr lang="en-US" dirty="0" err="1"/>
              <a:t>SaleSmall</a:t>
            </a:r>
            <a:r>
              <a:rPr lang="en-US" dirty="0"/>
              <a:t>” -&gt; select “Schema” show </a:t>
            </a:r>
            <a:r>
              <a:rPr lang="en-US" dirty="0" err="1"/>
              <a:t>CustomerId</a:t>
            </a:r>
            <a:r>
              <a:rPr lang="en-US" dirty="0"/>
              <a:t> field</a:t>
            </a:r>
          </a:p>
          <a:p>
            <a:pPr marL="228600" indent="-228600">
              <a:buAutoNum type="arabicPeriod"/>
            </a:pPr>
            <a:r>
              <a:rPr lang="en-US" dirty="0"/>
              <a:t>Open Synapse Studio, data hub, make same search – “</a:t>
            </a:r>
            <a:r>
              <a:rPr lang="en-US" dirty="0" err="1"/>
              <a:t>CustomerId</a:t>
            </a:r>
            <a:r>
              <a:rPr lang="en-US" dirty="0"/>
              <a:t>”</a:t>
            </a:r>
          </a:p>
          <a:p>
            <a:pPr marL="228600" indent="-228600">
              <a:buAutoNum type="arabicPeriod"/>
            </a:pPr>
            <a:r>
              <a:rPr lang="en-US" dirty="0"/>
              <a:t>Select “</a:t>
            </a:r>
            <a:r>
              <a:rPr lang="en-US" dirty="0" err="1"/>
              <a:t>SaleSmall</a:t>
            </a:r>
            <a:r>
              <a:rPr lang="en-US" dirty="0"/>
              <a:t>” -&gt; select “Schema” show </a:t>
            </a:r>
            <a:r>
              <a:rPr lang="en-US" dirty="0" err="1"/>
              <a:t>CustomerId</a:t>
            </a:r>
            <a:r>
              <a:rPr lang="en-US" dirty="0"/>
              <a:t> column</a:t>
            </a:r>
          </a:p>
          <a:p>
            <a:pPr marL="228600" indent="-228600">
              <a:buAutoNum type="arabicPeriod"/>
            </a:pPr>
            <a:r>
              <a:rPr lang="en-US" dirty="0"/>
              <a:t>Select the </a:t>
            </a:r>
            <a:r>
              <a:rPr lang="en-US" dirty="0" err="1"/>
              <a:t>CustomerId</a:t>
            </a:r>
            <a:r>
              <a:rPr lang="en-US" dirty="0"/>
              <a:t> column, select Related and show graph, select nodes for the popup</a:t>
            </a:r>
          </a:p>
          <a:p>
            <a:pPr marL="0" indent="0">
              <a:buNone/>
            </a:pPr>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65</a:t>
            </a:fld>
            <a:endParaRPr lang="en-US"/>
          </a:p>
        </p:txBody>
      </p:sp>
    </p:spTree>
    <p:extLst>
      <p:ext uri="{BB962C8B-B14F-4D97-AF65-F5344CB8AC3E}">
        <p14:creationId xmlns:p14="http://schemas.microsoft.com/office/powerpoint/2010/main" val="281862388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3/30/2021 9:59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5102526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3/30/2021 9:59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67</a:t>
            </a:fld>
            <a:endParaRPr lang="en-US" dirty="0"/>
          </a:p>
        </p:txBody>
      </p:sp>
    </p:spTree>
    <p:extLst>
      <p:ext uri="{BB962C8B-B14F-4D97-AF65-F5344CB8AC3E}">
        <p14:creationId xmlns:p14="http://schemas.microsoft.com/office/powerpoint/2010/main" val="54482544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Activity Log -&gt; Diagnostic Settings</a:t>
            </a:r>
          </a:p>
          <a:p>
            <a:r>
              <a:rPr lang="en-US" dirty="0"/>
              <a:t>Data discovery and classification</a:t>
            </a:r>
          </a:p>
          <a:p>
            <a:r>
              <a:rPr lang="en-US" dirty="0"/>
              <a:t>Metrics / Metrics dashboard https://techcommunity.microsoft.com/t5/azure-synapse-analytics/azure-metrics-dashboard-for-azure-synapse-analytics-part-1/ba-p/2016393</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3/30/2021 9:59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68</a:t>
            </a:fld>
            <a:endParaRPr lang="en-US" dirty="0"/>
          </a:p>
        </p:txBody>
      </p:sp>
    </p:spTree>
    <p:extLst>
      <p:ext uri="{BB962C8B-B14F-4D97-AF65-F5344CB8AC3E}">
        <p14:creationId xmlns:p14="http://schemas.microsoft.com/office/powerpoint/2010/main" val="62122509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demonstrate some of these new features now</a:t>
            </a:r>
          </a:p>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69</a:t>
            </a:fld>
            <a:endParaRPr lang="en-US"/>
          </a:p>
        </p:txBody>
      </p:sp>
    </p:spTree>
    <p:extLst>
      <p:ext uri="{BB962C8B-B14F-4D97-AF65-F5344CB8AC3E}">
        <p14:creationId xmlns:p14="http://schemas.microsoft.com/office/powerpoint/2010/main" val="419269027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Pre-requisite</a:t>
            </a:r>
          </a:p>
          <a:p>
            <a:pPr marL="0" indent="0">
              <a:buNone/>
            </a:pPr>
            <a:r>
              <a:rPr lang="en-US" dirty="0"/>
              <a:t>1 Spark pool that has a history of running notebooks</a:t>
            </a:r>
          </a:p>
          <a:p>
            <a:pPr marL="0" indent="0">
              <a:buNone/>
            </a:pPr>
            <a:r>
              <a:rPr lang="en-US" dirty="0"/>
              <a:t>1 SQL Pool not paused with history</a:t>
            </a:r>
          </a:p>
          <a:p>
            <a:pPr marL="0" indent="0">
              <a:buNone/>
            </a:pPr>
            <a:endParaRPr lang="en-US" dirty="0"/>
          </a:p>
          <a:p>
            <a:pPr marL="0" indent="0">
              <a:buNone/>
            </a:pPr>
            <a:r>
              <a:rPr lang="en-US" dirty="0"/>
              <a:t>Walkthrough Spark Analytics Pools</a:t>
            </a:r>
          </a:p>
          <a:p>
            <a:pPr marL="228600" indent="-228600">
              <a:buAutoNum type="arabicPeriod"/>
            </a:pPr>
            <a:r>
              <a:rPr lang="en-US" dirty="0"/>
              <a:t>In Synapse Studio, access the Monitor Hub</a:t>
            </a:r>
          </a:p>
          <a:p>
            <a:pPr marL="228600" indent="-228600">
              <a:buAutoNum type="arabicPeriod"/>
            </a:pPr>
            <a:r>
              <a:rPr lang="en-US" dirty="0"/>
              <a:t>Identify the new Analytics Pools section</a:t>
            </a:r>
          </a:p>
          <a:p>
            <a:pPr marL="228600" indent="-228600">
              <a:buAutoNum type="arabicPeriod"/>
            </a:pPr>
            <a:r>
              <a:rPr lang="en-US" dirty="0"/>
              <a:t>Select Apache Spark Pools</a:t>
            </a:r>
          </a:p>
          <a:p>
            <a:pPr marL="228600" indent="-228600">
              <a:buAutoNum type="arabicPeriod"/>
            </a:pPr>
            <a:r>
              <a:rPr lang="en-US" dirty="0"/>
              <a:t>Show how the current allocation of the pool is shown (at zero)</a:t>
            </a:r>
          </a:p>
          <a:p>
            <a:pPr marL="228600" indent="-228600">
              <a:buAutoNum type="arabicPeriod"/>
            </a:pPr>
            <a:r>
              <a:rPr lang="en-US" dirty="0"/>
              <a:t>Start a notebook with a read task (read a parquet file from storage)</a:t>
            </a:r>
          </a:p>
          <a:p>
            <a:pPr marL="228600" indent="-228600">
              <a:buAutoNum type="arabicPeriod"/>
            </a:pPr>
            <a:r>
              <a:rPr lang="en-US" dirty="0"/>
              <a:t>While the notebook session starts, return to the Monitor Hub, select the SparkPool01</a:t>
            </a:r>
          </a:p>
          <a:p>
            <a:pPr marL="228600" indent="-228600">
              <a:buAutoNum type="arabicPeriod"/>
            </a:pPr>
            <a:r>
              <a:rPr lang="en-US" dirty="0"/>
              <a:t>This screen is a dashboard, look at a historical data such as </a:t>
            </a:r>
            <a:r>
              <a:rPr lang="en-US" dirty="0" err="1"/>
              <a:t>vCore</a:t>
            </a:r>
            <a:r>
              <a:rPr lang="en-US" dirty="0"/>
              <a:t> allocation, active applications, ended applications</a:t>
            </a:r>
          </a:p>
          <a:p>
            <a:pPr marL="228600" indent="-228600">
              <a:buAutoNum type="arabicPeriod"/>
            </a:pPr>
            <a:r>
              <a:rPr lang="en-US" dirty="0"/>
              <a:t>From the top toolbar, select “View applications”, this will show a list of stopped, timed out, and running notebooks. Notice that “canceled” is no longer a status, that has been replaced with a stopped status. ** THIS IS ALSO AVAILABLE FROM THE MONITOR -&gt; SPARK APPLICATIONS***</a:t>
            </a:r>
          </a:p>
          <a:p>
            <a:pPr marL="228600" indent="-228600">
              <a:buAutoNum type="arabicPeriod"/>
            </a:pPr>
            <a:r>
              <a:rPr lang="en-US" dirty="0"/>
              <a:t>Select the running application, give it a moment, and logs should start showing up</a:t>
            </a:r>
          </a:p>
          <a:p>
            <a:pPr marL="228600" indent="-228600">
              <a:buAutoNum type="arabicPeriod"/>
            </a:pPr>
            <a:r>
              <a:rPr lang="en-US" dirty="0"/>
              <a:t>Go back to the application list, select one that is stopped. Show the playback feature.</a:t>
            </a:r>
          </a:p>
          <a:p>
            <a:pPr marL="228600" indent="-228600">
              <a:buAutoNum type="arabicPeriod"/>
            </a:pPr>
            <a:r>
              <a:rPr lang="en-US" dirty="0"/>
              <a:t>Note that on the dashboard it shows 1 active application running, the refresh of the active users, allocated </a:t>
            </a:r>
            <a:r>
              <a:rPr lang="en-US" dirty="0" err="1"/>
              <a:t>vcores</a:t>
            </a:r>
            <a:r>
              <a:rPr lang="en-US" dirty="0"/>
              <a:t>, and allocated memory may take a few minutes to show up</a:t>
            </a:r>
          </a:p>
          <a:p>
            <a:pPr marL="228600" indent="-228600">
              <a:buAutoNum type="arabicPeriod"/>
            </a:pPr>
            <a:endParaRPr lang="en-US" dirty="0"/>
          </a:p>
          <a:p>
            <a:pPr marL="0" indent="0">
              <a:buNone/>
            </a:pPr>
            <a:r>
              <a:rPr lang="en-US" dirty="0"/>
              <a:t>Walkthrough SQL Analytics Pools and SQL requests</a:t>
            </a:r>
          </a:p>
          <a:p>
            <a:pPr marL="228600" indent="-228600">
              <a:buAutoNum type="arabicPeriod"/>
            </a:pPr>
            <a:r>
              <a:rPr lang="en-US" dirty="0"/>
              <a:t>In the Monitor Hub, select SQL  pools</a:t>
            </a:r>
          </a:p>
          <a:p>
            <a:pPr marL="228600" indent="-228600">
              <a:buAutoNum type="arabicPeriod"/>
            </a:pPr>
            <a:r>
              <a:rPr lang="en-US" dirty="0"/>
              <a:t>Show the new columns for CPU utilization and Memory Utilization</a:t>
            </a:r>
          </a:p>
          <a:p>
            <a:pPr marL="228600" indent="-228600">
              <a:buAutoNum type="arabicPeriod"/>
            </a:pPr>
            <a:r>
              <a:rPr lang="en-US" dirty="0"/>
              <a:t>Select SQLPool01 and show the historic resource usage</a:t>
            </a:r>
          </a:p>
          <a:p>
            <a:pPr marL="228600" indent="-228600">
              <a:buAutoNum type="arabicPeriod"/>
            </a:pPr>
            <a:r>
              <a:rPr lang="en-US" dirty="0"/>
              <a:t>Go to SQL Requests, show how you can now pull up queries from the serverless built-in pool, especially the data processed</a:t>
            </a:r>
          </a:p>
          <a:p>
            <a:pPr marL="228600" indent="-228600">
              <a:buAutoNum type="arabicPeriod"/>
            </a:pPr>
            <a:r>
              <a:rPr lang="en-US" dirty="0"/>
              <a:t>Select the “More” link next to request content to see the query executed</a:t>
            </a:r>
          </a:p>
          <a:p>
            <a:pPr marL="228600" indent="-228600">
              <a:buAutoNum type="arabicPeriod"/>
            </a:pPr>
            <a:r>
              <a:rPr lang="en-US" dirty="0"/>
              <a:t>Pull up queries for SQLPool01, note how there is now a workload group</a:t>
            </a:r>
          </a:p>
          <a:p>
            <a:pPr marL="228600" indent="-228600">
              <a:buAutoNum type="arabicPeriod"/>
            </a:pPr>
            <a:endParaRPr lang="en-US" dirty="0"/>
          </a:p>
          <a:p>
            <a:pPr marL="0" indent="0">
              <a:buNone/>
            </a:pPr>
            <a:r>
              <a:rPr lang="en-US" dirty="0"/>
              <a:t>Walkthrough portal enhancements</a:t>
            </a:r>
          </a:p>
          <a:p>
            <a:pPr marL="228600" indent="-228600">
              <a:buAutoNum type="arabicPeriod"/>
            </a:pPr>
            <a:r>
              <a:rPr lang="en-US" dirty="0"/>
              <a:t>In the Synapse Workspace resource in the Azure Portal</a:t>
            </a:r>
          </a:p>
          <a:p>
            <a:pPr marL="228600" indent="-228600">
              <a:buAutoNum type="arabicPeriod"/>
            </a:pPr>
            <a:r>
              <a:rPr lang="en-US" dirty="0"/>
              <a:t>Select “Activity Log”, then “Diagnostic Settings”, select “+ Add Diagnostic setting”</a:t>
            </a:r>
          </a:p>
          <a:p>
            <a:pPr marL="228600" indent="-228600">
              <a:buAutoNum type="arabicPeriod"/>
            </a:pPr>
            <a:r>
              <a:rPr lang="en-US" dirty="0"/>
              <a:t>Explain destinations and categories, archiving to storage account, read with Spark</a:t>
            </a:r>
          </a:p>
          <a:p>
            <a:pPr marL="228600" indent="-228600">
              <a:buAutoNum type="arabicPeriod"/>
            </a:pPr>
            <a:r>
              <a:rPr lang="en-US" dirty="0"/>
              <a:t>Return to the Synapse Workspace, select “Metrics”</a:t>
            </a:r>
          </a:p>
          <a:p>
            <a:pPr marL="228600" indent="-228600">
              <a:buAutoNum type="arabicPeriod"/>
            </a:pPr>
            <a:r>
              <a:rPr lang="en-US" dirty="0"/>
              <a:t>Select “Login attempts” metric and “Sum” aggregation as an example</a:t>
            </a:r>
          </a:p>
          <a:p>
            <a:pPr marL="228600" indent="-228600">
              <a:buAutoNum type="arabicPeriod"/>
            </a:pPr>
            <a:r>
              <a:rPr lang="en-US" dirty="0"/>
              <a:t>Return to the Synapse Workspace, select “Alerts”</a:t>
            </a:r>
          </a:p>
          <a:p>
            <a:pPr marL="228600" indent="-228600">
              <a:buAutoNum type="arabicPeriod"/>
            </a:pPr>
            <a:r>
              <a:rPr lang="en-US" dirty="0"/>
              <a:t>Select “Add condition”, which shows a list of the “signal logic”, select “Data processed (bytes)” as an example</a:t>
            </a:r>
          </a:p>
          <a:p>
            <a:pPr marL="228600" indent="-228600">
              <a:buAutoNum type="arabicPeriod"/>
            </a:pPr>
            <a:r>
              <a:rPr lang="en-US" dirty="0"/>
              <a:t>Return to Synapse workspace, and select SQLPool01, scroll to the bottom and it shows the Workload group allocation %ages.</a:t>
            </a:r>
          </a:p>
          <a:p>
            <a:pPr marL="228600" indent="-228600">
              <a:buAutoNum type="arabicPeriod"/>
            </a:pPr>
            <a:r>
              <a:rPr lang="en-US" dirty="0"/>
              <a:t>Select “Data Discovery and classification”, wait for the recommendations to show up, then show them and how to remediate</a:t>
            </a:r>
          </a:p>
          <a:p>
            <a:pPr marL="228600" indent="-228600">
              <a:buAutoNum type="arabicPeriod"/>
            </a:pPr>
            <a:r>
              <a:rPr lang="en-US" dirty="0"/>
              <a:t>Select “Dynamic Data Masking”, show recommendations for added masks. Add a mask to the field, then select it to show how it can be customized.</a:t>
            </a:r>
          </a:p>
          <a:p>
            <a:pPr marL="228600" indent="-228600">
              <a:buAutoNum type="arabicPeriod"/>
            </a:pPr>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70</a:t>
            </a:fld>
            <a:endParaRPr lang="en-US"/>
          </a:p>
        </p:txBody>
      </p:sp>
    </p:spTree>
    <p:extLst>
      <p:ext uri="{BB962C8B-B14F-4D97-AF65-F5344CB8AC3E}">
        <p14:creationId xmlns:p14="http://schemas.microsoft.com/office/powerpoint/2010/main" val="161716840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3/30/2021 9:59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71</a:t>
            </a:fld>
            <a:endParaRPr lang="en-US" dirty="0"/>
          </a:p>
        </p:txBody>
      </p:sp>
    </p:spTree>
    <p:extLst>
      <p:ext uri="{BB962C8B-B14F-4D97-AF65-F5344CB8AC3E}">
        <p14:creationId xmlns:p14="http://schemas.microsoft.com/office/powerpoint/2010/main" val="341509008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71717"/>
                </a:solidFill>
                <a:effectLst/>
                <a:latin typeface="Segoe UI" panose="020B0502040204020203" pitchFamily="34" charset="0"/>
              </a:rPr>
              <a:t>As customers consider modernizing their data warehouse systems, one of the critical blockers they face is translating their SQL code. The existing code is written and optimized for their current system but needs to be optimized for the new system they're migrating to.</a:t>
            </a:r>
          </a:p>
          <a:p>
            <a:endParaRPr lang="en-US" dirty="0"/>
          </a:p>
          <a:p>
            <a:r>
              <a:rPr lang="en-US" dirty="0"/>
              <a:t>Azure Synapse Pathway’s goal is to preserve the functional intent of the original code while optimizing for Synapse SQL. Synapse Pathway uses a three-stage process for translating SQL code from a source system to Azure Synapse SQL.</a:t>
            </a:r>
          </a:p>
          <a:p>
            <a:endParaRPr lang="en-US" dirty="0"/>
          </a:p>
          <a:p>
            <a:r>
              <a:rPr lang="en-US" b="0" i="0" dirty="0">
                <a:solidFill>
                  <a:srgbClr val="171717"/>
                </a:solidFill>
                <a:effectLst/>
                <a:latin typeface="Segoe UI" panose="020B0502040204020203" pitchFamily="34" charset="0"/>
              </a:rPr>
              <a:t>Synapse Pathway translates Data Definition Language (DDL) and Data Manipulation Language (DML) statements into T-SQL compliant language that is compatible with Azure Synapse SQL.</a:t>
            </a:r>
          </a:p>
          <a:p>
            <a:endParaRPr lang="en-U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Azure Synapse Pathway supports code conversion of database, schemas, and tables for the following sources:</a:t>
            </a:r>
          </a:p>
          <a:p>
            <a:pPr algn="l">
              <a:buFont typeface="Arial" panose="020B0604020202020204" pitchFamily="34" charset="0"/>
              <a:buChar char="•"/>
            </a:pPr>
            <a:r>
              <a:rPr lang="en-US" b="1" i="0" dirty="0">
                <a:solidFill>
                  <a:srgbClr val="171717"/>
                </a:solidFill>
                <a:effectLst/>
                <a:latin typeface="Segoe UI" panose="020B0502040204020203" pitchFamily="34" charset="0"/>
              </a:rPr>
              <a:t>IBM Netezza</a:t>
            </a:r>
            <a:endParaRPr lang="en-US" b="0" i="0" dirty="0">
              <a:solidFill>
                <a:srgbClr val="171717"/>
              </a:solidFill>
              <a:effectLst/>
              <a:latin typeface="Segoe UI" panose="020B0502040204020203" pitchFamily="34" charset="0"/>
            </a:endParaRPr>
          </a:p>
          <a:p>
            <a:pPr algn="l">
              <a:buFont typeface="Arial" panose="020B0604020202020204" pitchFamily="34" charset="0"/>
              <a:buChar char="•"/>
            </a:pPr>
            <a:r>
              <a:rPr lang="en-US" b="1" i="0" dirty="0">
                <a:solidFill>
                  <a:srgbClr val="171717"/>
                </a:solidFill>
                <a:effectLst/>
                <a:latin typeface="Segoe UI" panose="020B0502040204020203" pitchFamily="34" charset="0"/>
              </a:rPr>
              <a:t>Microsoft SQL Server</a:t>
            </a:r>
            <a:endParaRPr lang="en-US" b="0" i="0" dirty="0">
              <a:solidFill>
                <a:srgbClr val="171717"/>
              </a:solidFill>
              <a:effectLst/>
              <a:latin typeface="Segoe UI" panose="020B0502040204020203" pitchFamily="34" charset="0"/>
            </a:endParaRPr>
          </a:p>
          <a:p>
            <a:pPr algn="l">
              <a:buFont typeface="Arial" panose="020B0604020202020204" pitchFamily="34" charset="0"/>
              <a:buChar char="•"/>
            </a:pPr>
            <a:r>
              <a:rPr lang="en-US" b="1" i="0" dirty="0">
                <a:solidFill>
                  <a:srgbClr val="171717"/>
                </a:solidFill>
                <a:effectLst/>
                <a:latin typeface="Segoe UI" panose="020B0502040204020203" pitchFamily="34" charset="0"/>
              </a:rPr>
              <a:t>Snowflake</a:t>
            </a:r>
            <a:endParaRPr lang="en-US" b="0" i="0" dirty="0">
              <a:solidFill>
                <a:srgbClr val="171717"/>
              </a:solidFill>
              <a:effectLst/>
              <a:latin typeface="Segoe UI" panose="020B0502040204020203" pitchFamily="34" charset="0"/>
            </a:endParaRPr>
          </a:p>
          <a:p>
            <a:endParaRPr lang="en-US" dirty="0"/>
          </a:p>
          <a:p>
            <a:r>
              <a:rPr lang="en-US" dirty="0"/>
              <a:t>Each of the stages preserves and augments the knowledge of the source including source-specific metadata to ensure the highest quality in translation.</a:t>
            </a:r>
          </a:p>
        </p:txBody>
      </p:sp>
      <p:sp>
        <p:nvSpPr>
          <p:cNvPr id="4" name="Slide Number Placeholder 3"/>
          <p:cNvSpPr>
            <a:spLocks noGrp="1"/>
          </p:cNvSpPr>
          <p:nvPr>
            <p:ph type="sldNum" sz="quarter" idx="5"/>
          </p:nvPr>
        </p:nvSpPr>
        <p:spPr/>
        <p:txBody>
          <a:bodyPr/>
          <a:lstStyle/>
          <a:p>
            <a:fld id="{09259B3D-005A-450F-B89F-6A3DD53EE3BF}" type="slidenum">
              <a:rPr lang="en-US" smtClean="0"/>
              <a:t>72</a:t>
            </a:fld>
            <a:endParaRPr lang="en-US"/>
          </a:p>
        </p:txBody>
      </p:sp>
    </p:spTree>
    <p:extLst>
      <p:ext uri="{BB962C8B-B14F-4D97-AF65-F5344CB8AC3E}">
        <p14:creationId xmlns:p14="http://schemas.microsoft.com/office/powerpoint/2010/main" val="161902161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171717"/>
                </a:solidFill>
                <a:effectLst/>
                <a:latin typeface="Segoe UI" panose="020B0502040204020203" pitchFamily="34" charset="0"/>
              </a:rPr>
              <a:t>Stage 1 – </a:t>
            </a:r>
            <a:r>
              <a:rPr lang="en-US" b="1" i="0" dirty="0" err="1">
                <a:solidFill>
                  <a:srgbClr val="171717"/>
                </a:solidFill>
                <a:effectLst/>
                <a:latin typeface="Segoe UI" panose="020B0502040204020203" pitchFamily="34" charset="0"/>
              </a:rPr>
              <a:t>Lexing</a:t>
            </a:r>
            <a:r>
              <a:rPr lang="en-US" b="1" i="0" dirty="0">
                <a:solidFill>
                  <a:srgbClr val="171717"/>
                </a:solidFill>
                <a:effectLst/>
                <a:latin typeface="Segoe UI" panose="020B0502040204020203" pitchFamily="34" charset="0"/>
              </a:rPr>
              <a:t> and parsing</a:t>
            </a:r>
          </a:p>
          <a:p>
            <a:pPr algn="l"/>
            <a:r>
              <a:rPr lang="en-US" b="0" i="0" dirty="0">
                <a:solidFill>
                  <a:srgbClr val="171717"/>
                </a:solidFill>
                <a:effectLst/>
                <a:latin typeface="Segoe UI" panose="020B0502040204020203" pitchFamily="34" charset="0"/>
              </a:rPr>
              <a:t>SQL Language parsing is a problem that has been solved many times over. There are many commercial and open-source parsers that help with the underlying process of taking a source statement, breaking it down into logical tokens and then executing against a set or parser rules to ensure language consistency.</a:t>
            </a:r>
          </a:p>
          <a:p>
            <a:pPr algn="l"/>
            <a:endParaRPr lang="en-U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Synapse Pathway defines source grammars that allow the tool to identify and process the SQL input into an augmented Abstract Syntax Tree (AST) that is used in further processing.</a:t>
            </a:r>
          </a:p>
          <a:p>
            <a:pPr algn="l"/>
            <a:endParaRPr lang="en-US" b="0" i="0" dirty="0">
              <a:solidFill>
                <a:srgbClr val="171717"/>
              </a:solidFill>
              <a:effectLst/>
              <a:latin typeface="Segoe UI" panose="020B0502040204020203" pitchFamily="34" charset="0"/>
            </a:endParaRPr>
          </a:p>
          <a:p>
            <a:pPr algn="l"/>
            <a:r>
              <a:rPr lang="en-US" b="1" i="0" dirty="0">
                <a:solidFill>
                  <a:srgbClr val="171717"/>
                </a:solidFill>
                <a:effectLst/>
                <a:latin typeface="Segoe UI" panose="020B0502040204020203" pitchFamily="34" charset="0"/>
              </a:rPr>
              <a:t>Stage 2 - Augmented abstract syntax tree (AST)</a:t>
            </a:r>
          </a:p>
          <a:p>
            <a:pPr algn="l"/>
            <a:r>
              <a:rPr lang="en-US" b="0" i="0" dirty="0">
                <a:solidFill>
                  <a:srgbClr val="171717"/>
                </a:solidFill>
                <a:effectLst/>
                <a:latin typeface="Segoe UI" panose="020B0502040204020203" pitchFamily="34" charset="0"/>
              </a:rPr>
              <a:t>Synapse Pathway defines a common representation of all objects in an augmented Abstract Syntax Tree (AST). The Synapse Pathway AST includes additional statements or fragmented metadata that is used to make the proper decision when translating code between the two systems.</a:t>
            </a:r>
          </a:p>
          <a:p>
            <a:pPr algn="l"/>
            <a:r>
              <a:rPr lang="en-US" b="0" i="0" dirty="0">
                <a:solidFill>
                  <a:srgbClr val="171717"/>
                </a:solidFill>
                <a:effectLst/>
                <a:latin typeface="Segoe UI" panose="020B0502040204020203" pitchFamily="34" charset="0"/>
              </a:rPr>
              <a:t>By not just tracking that a token is a function but rather the source system type requirement, the script generation components can make smarter decisions about translating to Synapse SQL.</a:t>
            </a:r>
          </a:p>
          <a:p>
            <a:pPr algn="l"/>
            <a:r>
              <a:rPr lang="en-US" b="0" i="0" dirty="0">
                <a:solidFill>
                  <a:srgbClr val="171717"/>
                </a:solidFill>
                <a:effectLst/>
                <a:latin typeface="Segoe UI" panose="020B0502040204020203" pitchFamily="34" charset="0"/>
              </a:rPr>
              <a:t>In this simple case, Synapse Pathway understands that the conversion in Synapse SQL from float to numeric is an implicit </a:t>
            </a:r>
            <a:r>
              <a:rPr lang="en-US" b="0" i="0" u="none" strike="noStrike" dirty="0">
                <a:effectLst/>
                <a:latin typeface="Segoe UI" panose="020B0502040204020203" pitchFamily="34" charset="0"/>
                <a:hlinkClick r:id="rId3"/>
              </a:rPr>
              <a:t>conversion</a:t>
            </a:r>
            <a:r>
              <a:rPr lang="en-US" b="0" i="0" dirty="0">
                <a:solidFill>
                  <a:srgbClr val="171717"/>
                </a:solidFill>
                <a:effectLst/>
                <a:latin typeface="Segoe UI" panose="020B0502040204020203" pitchFamily="34" charset="0"/>
              </a:rPr>
              <a:t> and requires no further type casting. Simple, clean, and effective code translation.</a:t>
            </a:r>
          </a:p>
          <a:p>
            <a:pPr algn="l"/>
            <a:endParaRPr lang="en-US" b="0" i="0" dirty="0">
              <a:solidFill>
                <a:srgbClr val="171717"/>
              </a:solidFill>
              <a:effectLst/>
              <a:latin typeface="Segoe UI" panose="020B0502040204020203" pitchFamily="34" charset="0"/>
            </a:endParaRPr>
          </a:p>
          <a:p>
            <a:pPr algn="l"/>
            <a:r>
              <a:rPr lang="en-US" b="1" i="0" dirty="0">
                <a:solidFill>
                  <a:srgbClr val="171717"/>
                </a:solidFill>
                <a:effectLst/>
                <a:latin typeface="Segoe UI" panose="020B0502040204020203" pitchFamily="34" charset="0"/>
              </a:rPr>
              <a:t>Stage 3 - Syntax generation</a:t>
            </a:r>
          </a:p>
          <a:p>
            <a:pPr algn="l"/>
            <a:r>
              <a:rPr lang="en-US" b="0" i="0" dirty="0">
                <a:solidFill>
                  <a:srgbClr val="171717"/>
                </a:solidFill>
                <a:effectLst/>
                <a:latin typeface="Segoe UI" panose="020B0502040204020203" pitchFamily="34" charset="0"/>
              </a:rPr>
              <a:t>The last stage of the process is to generate syntax for Synapse SQL. Using the AST structure generated from the source files, Synapse Pathway writes each DDL object to an individual file. The syntax generators use in-depth knowledge of the target platform to optimize statements.</a:t>
            </a:r>
          </a:p>
          <a:p>
            <a:pPr marL="171450" indent="-171450" algn="l">
              <a:buFont typeface="Arial" panose="020B0604020202020204" pitchFamily="34" charset="0"/>
              <a:buChar char="•"/>
            </a:pPr>
            <a:endParaRPr lang="en-US" b="0" i="0" dirty="0">
              <a:solidFill>
                <a:srgbClr val="171717"/>
              </a:solidFill>
              <a:effectLst/>
              <a:latin typeface="Segoe UI" panose="020B0502040204020203" pitchFamily="34" charset="0"/>
            </a:endParaRPr>
          </a:p>
          <a:p>
            <a:pPr algn="l"/>
            <a:endParaRPr lang="en-US" b="0" i="0" dirty="0">
              <a:solidFill>
                <a:srgbClr val="171717"/>
              </a:solidFill>
              <a:effectLst/>
              <a:latin typeface="Segoe UI" panose="020B0502040204020203" pitchFamily="34" charset="0"/>
            </a:endParaRPr>
          </a:p>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73</a:t>
            </a:fld>
            <a:endParaRPr lang="en-US"/>
          </a:p>
        </p:txBody>
      </p:sp>
    </p:spTree>
    <p:extLst>
      <p:ext uri="{BB962C8B-B14F-4D97-AF65-F5344CB8AC3E}">
        <p14:creationId xmlns:p14="http://schemas.microsoft.com/office/powerpoint/2010/main" val="22813807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Organize and group files in folders</a:t>
            </a:r>
          </a:p>
          <a:p>
            <a:r>
              <a:rPr lang="en-US" dirty="0"/>
              <a:t>Support for renaming items</a:t>
            </a:r>
          </a:p>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7</a:t>
            </a:fld>
            <a:endParaRPr lang="en-US"/>
          </a:p>
        </p:txBody>
      </p:sp>
    </p:spTree>
    <p:extLst>
      <p:ext uri="{BB962C8B-B14F-4D97-AF65-F5344CB8AC3E}">
        <p14:creationId xmlns:p14="http://schemas.microsoft.com/office/powerpoint/2010/main" val="209452932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i</a:t>
            </a:r>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75</a:t>
            </a:fld>
            <a:endParaRPr lang="en-US"/>
          </a:p>
        </p:txBody>
      </p:sp>
    </p:spTree>
    <p:extLst>
      <p:ext uri="{BB962C8B-B14F-4D97-AF65-F5344CB8AC3E}">
        <p14:creationId xmlns:p14="http://schemas.microsoft.com/office/powerpoint/2010/main" val="13034070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3/30/2021 9:59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76</a:t>
            </a:fld>
            <a:endParaRPr lang="en-US" dirty="0"/>
          </a:p>
        </p:txBody>
      </p:sp>
    </p:spTree>
    <p:extLst>
      <p:ext uri="{BB962C8B-B14F-4D97-AF65-F5344CB8AC3E}">
        <p14:creationId xmlns:p14="http://schemas.microsoft.com/office/powerpoint/2010/main" val="107136861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77</a:t>
            </a:fld>
            <a:endParaRPr lang="en-US"/>
          </a:p>
        </p:txBody>
      </p:sp>
    </p:spTree>
    <p:extLst>
      <p:ext uri="{BB962C8B-B14F-4D97-AF65-F5344CB8AC3E}">
        <p14:creationId xmlns:p14="http://schemas.microsoft.com/office/powerpoint/2010/main" val="229178973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Questions:</a:t>
            </a:r>
          </a:p>
          <a:p>
            <a:pPr marL="0" indent="0">
              <a:buNone/>
            </a:pPr>
            <a:endParaRPr lang="en-US" dirty="0"/>
          </a:p>
          <a:p>
            <a:pPr marL="228600" indent="-228600">
              <a:buAutoNum type="arabicParenR"/>
            </a:pPr>
            <a:r>
              <a:rPr lang="en-US" dirty="0"/>
              <a:t>Did you attend the Azure Synapse Analytics Bootcamp training last year (yes/no)</a:t>
            </a:r>
          </a:p>
          <a:p>
            <a:pPr marL="228600" indent="-228600">
              <a:buAutoNum type="arabicParenR"/>
            </a:pPr>
            <a:r>
              <a:rPr lang="en-US" dirty="0"/>
              <a:t>What is your job role – CSA, GBB, ….</a:t>
            </a:r>
          </a:p>
          <a:p>
            <a:pPr marL="228600" indent="-228600">
              <a:buAutoNum type="arabicParenR"/>
            </a:pPr>
            <a:r>
              <a:rPr lang="en-US" dirty="0"/>
              <a:t>Have you been hands-on with Azure Synapse Analytics? (yes/no/a little)</a:t>
            </a:r>
          </a:p>
          <a:p>
            <a:pPr marL="228600" indent="-228600">
              <a:buAutoNum type="arabicParenR"/>
            </a:pPr>
            <a:r>
              <a:rPr lang="en-US" dirty="0"/>
              <a:t>How confident are you in your Azure Synapse Analytics technical level ? (rating 1-5, 1 being not confident, 5 being very confident)</a:t>
            </a:r>
          </a:p>
          <a:p>
            <a:pPr marL="228600" indent="-228600">
              <a:buAutoNum type="arabicParenR"/>
            </a:pPr>
            <a:r>
              <a:rPr lang="en-US" dirty="0"/>
              <a:t>What do you hope to learn in this session? (word cloud)</a:t>
            </a:r>
          </a:p>
        </p:txBody>
      </p:sp>
      <p:sp>
        <p:nvSpPr>
          <p:cNvPr id="4" name="Slide Number Placeholder 3"/>
          <p:cNvSpPr>
            <a:spLocks noGrp="1"/>
          </p:cNvSpPr>
          <p:nvPr>
            <p:ph type="sldNum" sz="quarter" idx="5"/>
          </p:nvPr>
        </p:nvSpPr>
        <p:spPr/>
        <p:txBody>
          <a:bodyPr/>
          <a:lstStyle/>
          <a:p>
            <a:fld id="{09259B3D-005A-450F-B89F-6A3DD53EE3BF}" type="slidenum">
              <a:rPr lang="en-US" smtClean="0"/>
              <a:t>78</a:t>
            </a:fld>
            <a:endParaRPr lang="en-US"/>
          </a:p>
        </p:txBody>
      </p:sp>
    </p:spTree>
    <p:extLst>
      <p:ext uri="{BB962C8B-B14F-4D97-AF65-F5344CB8AC3E}">
        <p14:creationId xmlns:p14="http://schemas.microsoft.com/office/powerpoint/2010/main" val="348516229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3/30/2021 9:59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9342645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3/30/2021 9:59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80</a:t>
            </a:fld>
            <a:endParaRPr lang="en-US" dirty="0"/>
          </a:p>
        </p:txBody>
      </p:sp>
    </p:spTree>
    <p:extLst>
      <p:ext uri="{BB962C8B-B14F-4D97-AF65-F5344CB8AC3E}">
        <p14:creationId xmlns:p14="http://schemas.microsoft.com/office/powerpoint/2010/main" val="14841819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New roles in preview</a:t>
            </a:r>
          </a:p>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8</a:t>
            </a:fld>
            <a:endParaRPr lang="en-US"/>
          </a:p>
        </p:txBody>
      </p:sp>
    </p:spTree>
    <p:extLst>
      <p:ext uri="{BB962C8B-B14F-4D97-AF65-F5344CB8AC3E}">
        <p14:creationId xmlns:p14="http://schemas.microsoft.com/office/powerpoint/2010/main" val="26214465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hlinkClick r:id="rId3"/>
              </a:rPr>
              <a:t>Synapse RBAC roles - Azure Synapse Analytics | Microsoft Docs</a:t>
            </a:r>
            <a:endParaRPr lang="en-US" sz="1200" dirty="0"/>
          </a:p>
          <a:p>
            <a:r>
              <a:rPr lang="en-US" sz="1000" kern="1200" dirty="0">
                <a:solidFill>
                  <a:schemeClr val="tx1"/>
                </a:solidFill>
                <a:latin typeface="Segoe UI" panose="020B0502040204020203" pitchFamily="34" charset="0"/>
                <a:cs typeface="Segoe UI" panose="020B0502040204020203" pitchFamily="34" charset="0"/>
              </a:rPr>
              <a:t>https://docs.microsoft.com/en-us/azure/synapse-analytics/security/synapse-workspace-synapse-rbac-roles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9171981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ags" Target="../tags/tag2.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2.xml"/><Relationship Id="rId1" Type="http://schemas.openxmlformats.org/officeDocument/2006/relationships/tags" Target="../tags/tag6.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2.xml"/><Relationship Id="rId1" Type="http://schemas.openxmlformats.org/officeDocument/2006/relationships/tags" Target="../tags/tag7.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3.xml"/><Relationship Id="rId1" Type="http://schemas.openxmlformats.org/officeDocument/2006/relationships/tags" Target="../tags/tag9.xml"/><Relationship Id="rId4" Type="http://schemas.openxmlformats.org/officeDocument/2006/relationships/image" Target="../media/image3.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3.xml"/><Relationship Id="rId1" Type="http://schemas.openxmlformats.org/officeDocument/2006/relationships/tags" Target="../tags/tag10.xml"/><Relationship Id="rId4" Type="http://schemas.openxmlformats.org/officeDocument/2006/relationships/image" Target="../media/image3.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Master" Target="../slideMasters/slideMaster3.xml"/><Relationship Id="rId1" Type="http://schemas.openxmlformats.org/officeDocument/2006/relationships/tags" Target="../tags/tag11.xml"/><Relationship Id="rId4" Type="http://schemas.openxmlformats.org/officeDocument/2006/relationships/image" Target="../media/image13.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slideMaster" Target="../slideMasters/slideMaster3.xml"/><Relationship Id="rId1" Type="http://schemas.openxmlformats.org/officeDocument/2006/relationships/tags" Target="../tags/tag12.xml"/><Relationship Id="rId4" Type="http://schemas.openxmlformats.org/officeDocument/2006/relationships/image" Target="../media/image13.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1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14.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15.xml"/><Relationship Id="rId4" Type="http://schemas.openxmlformats.org/officeDocument/2006/relationships/image" Target="../media/image2.jpe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slideMaster" Target="../slideMasters/slideMaster3.xml"/><Relationship Id="rId1" Type="http://schemas.openxmlformats.org/officeDocument/2006/relationships/tags" Target="../tags/tag16.xml"/><Relationship Id="rId5" Type="http://schemas.openxmlformats.org/officeDocument/2006/relationships/image" Target="../media/image4.jpeg"/><Relationship Id="rId4" Type="http://schemas.openxmlformats.org/officeDocument/2006/relationships/image" Target="../media/image15.png"/></Relationships>
</file>

<file path=ppt/slideLayouts/_rels/slideLayout3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7.xml"/></Relationships>
</file>

<file path=ppt/slideLayouts/_rels/slideLayout3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8.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3.png"/></Relationships>
</file>

<file path=ppt/slideLayouts/_rels/slideLayout4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9.xml"/></Relationships>
</file>

<file path=ppt/slideLayouts/_rels/slideLayout4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0.xml"/></Relationships>
</file>

<file path=ppt/slideLayouts/_rels/slideLayout4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1.xml"/></Relationships>
</file>

<file path=ppt/slideLayouts/_rels/slideLayout4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2.xml"/></Relationships>
</file>

<file path=ppt/slideLayouts/_rels/slideLayout4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3.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4.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5.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6.xml"/></Relationships>
</file>

<file path=ppt/slideLayouts/_rels/slideLayout4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7.xml"/></Relationships>
</file>

<file path=ppt/slideLayouts/_rels/slideLayout4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8.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9.xml"/></Relationships>
</file>

<file path=ppt/slideLayouts/_rels/slideLayout5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0.xml"/></Relationships>
</file>

<file path=ppt/slideLayouts/_rels/slideLayout5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1.xml"/></Relationships>
</file>

<file path=ppt/slideLayouts/_rels/slideLayout5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2.xml"/></Relationships>
</file>

<file path=ppt/slideLayouts/_rels/slideLayout5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3.xml"/></Relationships>
</file>

<file path=ppt/slideLayouts/_rels/slideLayout55.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4.xml"/></Relationships>
</file>

<file path=ppt/slideLayouts/_rels/slideLayout56.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5.xml"/></Relationships>
</file>

<file path=ppt/slideLayouts/_rels/slideLayout57.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6.xml"/></Relationships>
</file>

<file path=ppt/slideLayouts/_rels/slideLayout5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7.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3.xml"/><Relationship Id="rId1" Type="http://schemas.openxmlformats.org/officeDocument/2006/relationships/tags" Target="../tags/tag38.xml"/><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slideMaster" Target="../slideMasters/slideMaster3.xml"/><Relationship Id="rId1" Type="http://schemas.openxmlformats.org/officeDocument/2006/relationships/tags" Target="../tags/tag39.xml"/><Relationship Id="rId4" Type="http://schemas.openxmlformats.org/officeDocument/2006/relationships/image" Target="../media/image15.pn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40.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41.xml"/></Relationships>
</file>

<file path=ppt/slideLayouts/_rels/slideLayout6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2.xml"/></Relationships>
</file>

<file path=ppt/slideLayouts/_rels/slideLayout6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userDrawn="1"/>
        </p:nvPicPr>
        <p:blipFill rotWithShape="1">
          <a:blip r:embed="rId3"/>
          <a:srcRect l="8606" t="385" b="385"/>
          <a:stretch/>
        </p:blipFill>
        <p:spPr>
          <a:xfrm flipH="1">
            <a:off x="-1" y="0"/>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8686517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4927712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4324698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0238608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1"/>
            <a:ext cx="3468956" cy="1107996"/>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356100" y="2447039"/>
            <a:ext cx="7251192" cy="369332"/>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p:nvCxnSpPr>
        <p:spPr>
          <a:xfrm>
            <a:off x="4356100" y="2017713"/>
            <a:ext cx="72532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12512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5ACBF0"/>
          </p15:clr>
        </p15:guide>
        <p15:guide id="13" pos="2744">
          <p15:clr>
            <a:srgbClr val="5ACBF0"/>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2" orient="horz" pos="1728">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bwMode="auto">
          <a:xfrm>
            <a:off x="588263" y="3179701"/>
            <a:ext cx="3182621" cy="498598"/>
          </a:xfrm>
          <a:noFill/>
        </p:spPr>
        <p:txBody>
          <a:bodyPr vert="horz" wrap="square" lIns="0" tIns="0" rIns="0" bIns="0" rtlCol="0" anchor="ctr" anchorCtr="0">
            <a:spAutoFit/>
          </a:bodyPr>
          <a:lstStyle>
            <a:lvl1pPr>
              <a:defRPr lang="en-US" dirty="0">
                <a:solidFill>
                  <a:srgbClr val="FFFFFF"/>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28156469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5ACBF0"/>
          </p15:clr>
        </p15:guide>
        <p15:guide id="14" pos="3155">
          <p15:clr>
            <a:srgbClr val="5ACBF0"/>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a:xfrm>
            <a:off x="588263" y="3179701"/>
            <a:ext cx="3182621" cy="498598"/>
          </a:xfrm>
          <a:noFill/>
        </p:spPr>
        <p:txBody>
          <a:bodyPr vert="horz" wrap="square" lIns="0" tIns="0" rIns="0" bIns="0" rtlCol="0" anchor="ctr" anchorCtr="0">
            <a:spAutoFit/>
          </a:bodyPr>
          <a:lstStyle>
            <a:lvl1pPr>
              <a:defRPr lang="en-US" dirty="0">
                <a:solidFill>
                  <a:schemeClr val="tx1"/>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spAutoFit/>
          </a:bodyPr>
          <a:lstStyle>
            <a:lvl1pPr marL="0" indent="0">
              <a:spcAft>
                <a:spcPts val="1200"/>
              </a:spcAft>
              <a:buNone/>
              <a:defRPr sz="2800"/>
            </a:lvl1pPr>
            <a:lvl2pPr marL="228600" indent="0">
              <a:buNone/>
              <a:defRPr/>
            </a:lvl2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689448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guide id="30" pos="2376">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090029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6371021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642497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888663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9121126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24939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069348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1508546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spTree>
    <p:extLst>
      <p:ext uri="{BB962C8B-B14F-4D97-AF65-F5344CB8AC3E}">
        <p14:creationId xmlns:p14="http://schemas.microsoft.com/office/powerpoint/2010/main" val="13420329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7901251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Slide 3 ">
    <p:bg>
      <p:bgPr>
        <a:solidFill>
          <a:schemeClr val="accent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5F38AD-64EA-4B26-B7D3-C2F05493206B}"/>
              </a:ext>
            </a:extLst>
          </p:cNvPr>
          <p:cNvPicPr>
            <a:picLocks noChangeAspect="1"/>
          </p:cNvPicPr>
          <p:nvPr userDrawn="1"/>
        </p:nvPicPr>
        <p:blipFill>
          <a:blip r:embed="rId2"/>
          <a:stretch>
            <a:fillRect/>
          </a:stretch>
        </p:blipFill>
        <p:spPr>
          <a:xfrm>
            <a:off x="0" y="0"/>
            <a:ext cx="12192000" cy="6857997"/>
          </a:xfrm>
          <a:prstGeom prst="rect">
            <a:avLst/>
          </a:prstGeom>
        </p:spPr>
      </p:pic>
      <p:sp>
        <p:nvSpPr>
          <p:cNvPr id="3" name="Rectangle 2">
            <a:extLst>
              <a:ext uri="{FF2B5EF4-FFF2-40B4-BE49-F238E27FC236}">
                <a16:creationId xmlns:a16="http://schemas.microsoft.com/office/drawing/2014/main" id="{F0191069-9A1B-4D96-B56B-775F6023B787}"/>
              </a:ext>
            </a:extLst>
          </p:cNvPr>
          <p:cNvSpPr/>
          <p:nvPr userDrawn="1"/>
        </p:nvSpPr>
        <p:spPr bwMode="auto">
          <a:xfrm>
            <a:off x="0" y="0"/>
            <a:ext cx="12192000" cy="6858000"/>
          </a:xfrm>
          <a:prstGeom prst="rect">
            <a:avLst/>
          </a:prstGeom>
          <a:gradFill>
            <a:gsLst>
              <a:gs pos="0">
                <a:srgbClr val="000000">
                  <a:alpha val="15000"/>
                </a:srgbClr>
              </a:gs>
              <a:gs pos="100000">
                <a:srgbClr val="1A1A1A">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BA784868-C8AF-4D99-9BD8-43CBB496184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4248" y="257170"/>
            <a:ext cx="2266311" cy="569191"/>
          </a:xfrm>
          <a:prstGeom prst="rect">
            <a:avLst/>
          </a:prstGeom>
        </p:spPr>
      </p:pic>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464841" y="4847661"/>
            <a:ext cx="9602819"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407391" y="3029995"/>
            <a:ext cx="966026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31589703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3_Title Slide">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
        <p:nvSpPr>
          <p:cNvPr id="9" name="Title 1"/>
          <p:cNvSpPr>
            <a:spLocks noGrp="1"/>
          </p:cNvSpPr>
          <p:nvPr>
            <p:ph type="title" hasCustomPrompt="1"/>
          </p:nvPr>
        </p:nvSpPr>
        <p:spPr>
          <a:xfrm>
            <a:off x="584201" y="3035102"/>
            <a:ext cx="6501251" cy="498674"/>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1" y="3962401"/>
            <a:ext cx="6501251" cy="276999"/>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 text</a:t>
            </a:r>
          </a:p>
        </p:txBody>
      </p:sp>
      <p:sp>
        <p:nvSpPr>
          <p:cNvPr id="275" name="Oval 274">
            <a:extLst>
              <a:ext uri="{FF2B5EF4-FFF2-40B4-BE49-F238E27FC236}">
                <a16:creationId xmlns:a16="http://schemas.microsoft.com/office/drawing/2014/main" id="{3A24E08F-1AA5-474E-9DD9-5E82B74C4559}"/>
              </a:ext>
            </a:extLst>
          </p:cNvPr>
          <p:cNvSpPr/>
          <p:nvPr userDrawn="1"/>
        </p:nvSpPr>
        <p:spPr bwMode="auto">
          <a:xfrm>
            <a:off x="7377154" y="1312883"/>
            <a:ext cx="4232235" cy="4232235"/>
          </a:xfrm>
          <a:prstGeom prst="ellipse">
            <a:avLst/>
          </a:prstGeom>
          <a:solidFill>
            <a:schemeClr val="bg2"/>
          </a:solidFill>
          <a:ln>
            <a:noFill/>
          </a:ln>
          <a:effectLst>
            <a:innerShdw blurRad="254000">
              <a:prstClr val="black">
                <a:alpha val="32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grpSp>
        <p:nvGrpSpPr>
          <p:cNvPr id="276" name="Graphic 1">
            <a:extLst>
              <a:ext uri="{FF2B5EF4-FFF2-40B4-BE49-F238E27FC236}">
                <a16:creationId xmlns:a16="http://schemas.microsoft.com/office/drawing/2014/main" id="{29461418-0591-4D90-9B24-73480A0FE748}"/>
              </a:ext>
            </a:extLst>
          </p:cNvPr>
          <p:cNvGrpSpPr/>
          <p:nvPr userDrawn="1"/>
        </p:nvGrpSpPr>
        <p:grpSpPr>
          <a:xfrm>
            <a:off x="7540158" y="913033"/>
            <a:ext cx="3649174" cy="3855948"/>
            <a:chOff x="7301098" y="972580"/>
            <a:chExt cx="3649174" cy="3855948"/>
          </a:xfrm>
        </p:grpSpPr>
        <p:sp>
          <p:nvSpPr>
            <p:cNvPr id="277" name="Freeform: Shape 276">
              <a:extLst>
                <a:ext uri="{FF2B5EF4-FFF2-40B4-BE49-F238E27FC236}">
                  <a16:creationId xmlns:a16="http://schemas.microsoft.com/office/drawing/2014/main" id="{31300545-88A0-4735-9A01-19DEB9E50E74}"/>
                </a:ext>
              </a:extLst>
            </p:cNvPr>
            <p:cNvSpPr/>
            <p:nvPr/>
          </p:nvSpPr>
          <p:spPr>
            <a:xfrm>
              <a:off x="9150574" y="3947825"/>
              <a:ext cx="1799698" cy="880703"/>
            </a:xfrm>
            <a:custGeom>
              <a:avLst/>
              <a:gdLst>
                <a:gd name="connsiteX0" fmla="*/ 1577927 w 1799697"/>
                <a:gd name="connsiteY0" fmla="*/ 513425 h 880703"/>
                <a:gd name="connsiteX1" fmla="*/ 1509002 w 1799697"/>
                <a:gd name="connsiteY1" fmla="*/ 532570 h 880703"/>
                <a:gd name="connsiteX2" fmla="*/ 1509002 w 1799697"/>
                <a:gd name="connsiteY2" fmla="*/ 517254 h 880703"/>
                <a:gd name="connsiteX3" fmla="*/ 1256279 w 1799697"/>
                <a:gd name="connsiteY3" fmla="*/ 264530 h 880703"/>
                <a:gd name="connsiteX4" fmla="*/ 1083967 w 1799697"/>
                <a:gd name="connsiteY4" fmla="*/ 333455 h 880703"/>
                <a:gd name="connsiteX5" fmla="*/ 777635 w 1799697"/>
                <a:gd name="connsiteY5" fmla="*/ 115193 h 880703"/>
                <a:gd name="connsiteX6" fmla="*/ 452158 w 1799697"/>
                <a:gd name="connsiteY6" fmla="*/ 436842 h 880703"/>
                <a:gd name="connsiteX7" fmla="*/ 310480 w 1799697"/>
                <a:gd name="connsiteY7" fmla="*/ 375575 h 880703"/>
                <a:gd name="connsiteX8" fmla="*/ 115193 w 1799697"/>
                <a:gd name="connsiteY8" fmla="*/ 570862 h 880703"/>
                <a:gd name="connsiteX9" fmla="*/ 310480 w 1799697"/>
                <a:gd name="connsiteY9" fmla="*/ 766148 h 880703"/>
                <a:gd name="connsiteX10" fmla="*/ 1577927 w 1799697"/>
                <a:gd name="connsiteY10" fmla="*/ 766148 h 880703"/>
                <a:gd name="connsiteX11" fmla="*/ 1708118 w 1799697"/>
                <a:gd name="connsiteY11" fmla="*/ 635957 h 880703"/>
                <a:gd name="connsiteX12" fmla="*/ 1577927 w 1799697"/>
                <a:gd name="connsiteY12" fmla="*/ 513425 h 880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99697" h="880703">
                  <a:moveTo>
                    <a:pt x="1577927" y="513425"/>
                  </a:moveTo>
                  <a:cubicBezTo>
                    <a:pt x="1551123" y="513425"/>
                    <a:pt x="1528148" y="521083"/>
                    <a:pt x="1509002" y="532570"/>
                  </a:cubicBezTo>
                  <a:cubicBezTo>
                    <a:pt x="1509002" y="528741"/>
                    <a:pt x="1509002" y="524912"/>
                    <a:pt x="1509002" y="517254"/>
                  </a:cubicBezTo>
                  <a:cubicBezTo>
                    <a:pt x="1509002" y="379405"/>
                    <a:pt x="1397957" y="264530"/>
                    <a:pt x="1256279" y="264530"/>
                  </a:cubicBezTo>
                  <a:cubicBezTo>
                    <a:pt x="1187354" y="264530"/>
                    <a:pt x="1126088" y="291334"/>
                    <a:pt x="1083967" y="333455"/>
                  </a:cubicBezTo>
                  <a:cubicBezTo>
                    <a:pt x="1038017" y="207093"/>
                    <a:pt x="919314" y="115193"/>
                    <a:pt x="777635" y="115193"/>
                  </a:cubicBezTo>
                  <a:cubicBezTo>
                    <a:pt x="597666" y="115193"/>
                    <a:pt x="455987" y="260701"/>
                    <a:pt x="452158" y="436842"/>
                  </a:cubicBezTo>
                  <a:cubicBezTo>
                    <a:pt x="417696" y="398550"/>
                    <a:pt x="367917" y="375575"/>
                    <a:pt x="310480" y="375575"/>
                  </a:cubicBezTo>
                  <a:cubicBezTo>
                    <a:pt x="203264" y="375575"/>
                    <a:pt x="115193" y="463646"/>
                    <a:pt x="115193" y="570862"/>
                  </a:cubicBezTo>
                  <a:cubicBezTo>
                    <a:pt x="115193" y="678078"/>
                    <a:pt x="203264" y="766148"/>
                    <a:pt x="310480" y="766148"/>
                  </a:cubicBezTo>
                  <a:lnTo>
                    <a:pt x="1577927" y="766148"/>
                  </a:lnTo>
                  <a:cubicBezTo>
                    <a:pt x="1650681" y="766148"/>
                    <a:pt x="1708118" y="708711"/>
                    <a:pt x="1708118" y="635957"/>
                  </a:cubicBezTo>
                  <a:cubicBezTo>
                    <a:pt x="1708118" y="570862"/>
                    <a:pt x="1650681" y="513425"/>
                    <a:pt x="1577927" y="513425"/>
                  </a:cubicBezTo>
                </a:path>
              </a:pathLst>
            </a:custGeom>
            <a:solidFill>
              <a:srgbClr val="FFFFFF"/>
            </a:solidFill>
            <a:ln w="38206" cap="flat">
              <a:noFill/>
              <a:prstDash val="solid"/>
              <a:miter/>
            </a:ln>
          </p:spPr>
          <p:txBody>
            <a:bodyPr rtlCol="0" anchor="ctr"/>
            <a:lstStyle/>
            <a:p>
              <a:endParaRPr lang="en-US" sz="1800"/>
            </a:p>
          </p:txBody>
        </p:sp>
        <p:sp>
          <p:nvSpPr>
            <p:cNvPr id="278" name="Freeform: Shape 277">
              <a:extLst>
                <a:ext uri="{FF2B5EF4-FFF2-40B4-BE49-F238E27FC236}">
                  <a16:creationId xmlns:a16="http://schemas.microsoft.com/office/drawing/2014/main" id="{EE850908-A91F-45AA-A556-EEA0C1258EFA}"/>
                </a:ext>
              </a:extLst>
            </p:cNvPr>
            <p:cNvSpPr/>
            <p:nvPr/>
          </p:nvSpPr>
          <p:spPr>
            <a:xfrm>
              <a:off x="7301098" y="3227946"/>
              <a:ext cx="2297487" cy="1072161"/>
            </a:xfrm>
            <a:custGeom>
              <a:avLst/>
              <a:gdLst>
                <a:gd name="connsiteX0" fmla="*/ 272188 w 2297486"/>
                <a:gd name="connsiteY0" fmla="*/ 670420 h 1072160"/>
                <a:gd name="connsiteX1" fmla="*/ 383234 w 2297486"/>
                <a:gd name="connsiteY1" fmla="*/ 716369 h 1072160"/>
                <a:gd name="connsiteX2" fmla="*/ 383234 w 2297486"/>
                <a:gd name="connsiteY2" fmla="*/ 693394 h 1072160"/>
                <a:gd name="connsiteX3" fmla="*/ 670419 w 2297486"/>
                <a:gd name="connsiteY3" fmla="*/ 406208 h 1072160"/>
                <a:gd name="connsiteX4" fmla="*/ 919314 w 2297486"/>
                <a:gd name="connsiteY4" fmla="*/ 547887 h 1072160"/>
                <a:gd name="connsiteX5" fmla="*/ 919314 w 2297486"/>
                <a:gd name="connsiteY5" fmla="*/ 547887 h 1072160"/>
                <a:gd name="connsiteX6" fmla="*/ 1352007 w 2297486"/>
                <a:gd name="connsiteY6" fmla="*/ 115193 h 1072160"/>
                <a:gd name="connsiteX7" fmla="*/ 1784700 w 2297486"/>
                <a:gd name="connsiteY7" fmla="*/ 547887 h 1072160"/>
                <a:gd name="connsiteX8" fmla="*/ 1777042 w 2297486"/>
                <a:gd name="connsiteY8" fmla="*/ 635957 h 1072160"/>
                <a:gd name="connsiteX9" fmla="*/ 1979987 w 2297486"/>
                <a:gd name="connsiteY9" fmla="*/ 517254 h 1072160"/>
                <a:gd name="connsiteX10" fmla="*/ 2209736 w 2297486"/>
                <a:gd name="connsiteY10" fmla="*/ 747002 h 1072160"/>
                <a:gd name="connsiteX11" fmla="*/ 1979987 w 2297486"/>
                <a:gd name="connsiteY11" fmla="*/ 976751 h 1072160"/>
                <a:gd name="connsiteX12" fmla="*/ 1348178 w 2297486"/>
                <a:gd name="connsiteY12" fmla="*/ 976751 h 1072160"/>
                <a:gd name="connsiteX13" fmla="*/ 666590 w 2297486"/>
                <a:gd name="connsiteY13" fmla="*/ 976751 h 1072160"/>
                <a:gd name="connsiteX14" fmla="*/ 272188 w 2297486"/>
                <a:gd name="connsiteY14" fmla="*/ 976751 h 1072160"/>
                <a:gd name="connsiteX15" fmla="*/ 115193 w 2297486"/>
                <a:gd name="connsiteY15" fmla="*/ 819756 h 1072160"/>
                <a:gd name="connsiteX16" fmla="*/ 272188 w 2297486"/>
                <a:gd name="connsiteY16" fmla="*/ 670420 h 107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97486" h="1072160">
                  <a:moveTo>
                    <a:pt x="272188" y="670420"/>
                  </a:moveTo>
                  <a:cubicBezTo>
                    <a:pt x="314309" y="670420"/>
                    <a:pt x="356430" y="689565"/>
                    <a:pt x="383234" y="716369"/>
                  </a:cubicBezTo>
                  <a:cubicBezTo>
                    <a:pt x="383234" y="708711"/>
                    <a:pt x="383234" y="701053"/>
                    <a:pt x="383234" y="693394"/>
                  </a:cubicBezTo>
                  <a:cubicBezTo>
                    <a:pt x="383234" y="536399"/>
                    <a:pt x="509595" y="406208"/>
                    <a:pt x="670419" y="406208"/>
                  </a:cubicBezTo>
                  <a:cubicBezTo>
                    <a:pt x="777635" y="406208"/>
                    <a:pt x="869535" y="463646"/>
                    <a:pt x="919314" y="547887"/>
                  </a:cubicBezTo>
                  <a:cubicBezTo>
                    <a:pt x="919314" y="547887"/>
                    <a:pt x="919314" y="547887"/>
                    <a:pt x="919314" y="547887"/>
                  </a:cubicBezTo>
                  <a:cubicBezTo>
                    <a:pt x="919314" y="310480"/>
                    <a:pt x="1110771" y="115193"/>
                    <a:pt x="1352007" y="115193"/>
                  </a:cubicBezTo>
                  <a:cubicBezTo>
                    <a:pt x="1589414" y="115193"/>
                    <a:pt x="1784700" y="306651"/>
                    <a:pt x="1784700" y="547887"/>
                  </a:cubicBezTo>
                  <a:cubicBezTo>
                    <a:pt x="1784700" y="578520"/>
                    <a:pt x="1780871" y="605324"/>
                    <a:pt x="1777042" y="635957"/>
                  </a:cubicBezTo>
                  <a:cubicBezTo>
                    <a:pt x="1815334" y="563203"/>
                    <a:pt x="1891917" y="517254"/>
                    <a:pt x="1979987" y="517254"/>
                  </a:cubicBezTo>
                  <a:cubicBezTo>
                    <a:pt x="2106349" y="517254"/>
                    <a:pt x="2209736" y="620641"/>
                    <a:pt x="2209736" y="747002"/>
                  </a:cubicBezTo>
                  <a:cubicBezTo>
                    <a:pt x="2209736" y="873364"/>
                    <a:pt x="2106349" y="976751"/>
                    <a:pt x="1979987" y="976751"/>
                  </a:cubicBezTo>
                  <a:lnTo>
                    <a:pt x="1348178" y="976751"/>
                  </a:lnTo>
                  <a:lnTo>
                    <a:pt x="666590" y="976751"/>
                  </a:lnTo>
                  <a:lnTo>
                    <a:pt x="272188" y="976751"/>
                  </a:lnTo>
                  <a:cubicBezTo>
                    <a:pt x="187947" y="976751"/>
                    <a:pt x="115193" y="907826"/>
                    <a:pt x="115193" y="819756"/>
                  </a:cubicBezTo>
                  <a:cubicBezTo>
                    <a:pt x="115193" y="739344"/>
                    <a:pt x="184118" y="670420"/>
                    <a:pt x="272188" y="670420"/>
                  </a:cubicBezTo>
                </a:path>
              </a:pathLst>
            </a:custGeom>
            <a:solidFill>
              <a:srgbClr val="FFFFFF"/>
            </a:solidFill>
            <a:ln w="38206" cap="flat">
              <a:noFill/>
              <a:prstDash val="solid"/>
              <a:miter/>
            </a:ln>
          </p:spPr>
          <p:txBody>
            <a:bodyPr rtlCol="0" anchor="ctr"/>
            <a:lstStyle/>
            <a:p>
              <a:endParaRPr lang="en-US" sz="1800"/>
            </a:p>
          </p:txBody>
        </p:sp>
        <p:sp>
          <p:nvSpPr>
            <p:cNvPr id="279" name="Freeform: Shape 278">
              <a:extLst>
                <a:ext uri="{FF2B5EF4-FFF2-40B4-BE49-F238E27FC236}">
                  <a16:creationId xmlns:a16="http://schemas.microsoft.com/office/drawing/2014/main" id="{1943D4B6-9B78-4BA1-9BDE-E49889A1514E}"/>
                </a:ext>
              </a:extLst>
            </p:cNvPr>
            <p:cNvSpPr/>
            <p:nvPr/>
          </p:nvSpPr>
          <p:spPr>
            <a:xfrm>
              <a:off x="7856324" y="1194670"/>
              <a:ext cx="612663" cy="497789"/>
            </a:xfrm>
            <a:custGeom>
              <a:avLst/>
              <a:gdLst>
                <a:gd name="connsiteX0" fmla="*/ 478962 w 612663"/>
                <a:gd name="connsiteY0" fmla="*/ 314309 h 497788"/>
                <a:gd name="connsiteX1" fmla="*/ 459816 w 612663"/>
                <a:gd name="connsiteY1" fmla="*/ 318138 h 497788"/>
                <a:gd name="connsiteX2" fmla="*/ 478962 w 612663"/>
                <a:gd name="connsiteY2" fmla="*/ 253043 h 497788"/>
                <a:gd name="connsiteX3" fmla="*/ 341113 w 612663"/>
                <a:gd name="connsiteY3" fmla="*/ 115193 h 497788"/>
                <a:gd name="connsiteX4" fmla="*/ 203264 w 612663"/>
                <a:gd name="connsiteY4" fmla="*/ 253043 h 497788"/>
                <a:gd name="connsiteX5" fmla="*/ 203264 w 612663"/>
                <a:gd name="connsiteY5" fmla="*/ 264530 h 497788"/>
                <a:gd name="connsiteX6" fmla="*/ 180289 w 612663"/>
                <a:gd name="connsiteY6" fmla="*/ 260701 h 497788"/>
                <a:gd name="connsiteX7" fmla="*/ 115193 w 612663"/>
                <a:gd name="connsiteY7" fmla="*/ 325796 h 497788"/>
                <a:gd name="connsiteX8" fmla="*/ 180289 w 612663"/>
                <a:gd name="connsiteY8" fmla="*/ 390892 h 497788"/>
                <a:gd name="connsiteX9" fmla="*/ 478962 w 612663"/>
                <a:gd name="connsiteY9" fmla="*/ 390892 h 497788"/>
                <a:gd name="connsiteX10" fmla="*/ 517254 w 612663"/>
                <a:gd name="connsiteY10" fmla="*/ 352600 h 497788"/>
                <a:gd name="connsiteX11" fmla="*/ 478962 w 612663"/>
                <a:gd name="connsiteY11" fmla="*/ 314309 h 497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2663" h="497788">
                  <a:moveTo>
                    <a:pt x="478962" y="314309"/>
                  </a:moveTo>
                  <a:cubicBezTo>
                    <a:pt x="471304" y="314309"/>
                    <a:pt x="467475" y="314309"/>
                    <a:pt x="459816" y="318138"/>
                  </a:cubicBezTo>
                  <a:cubicBezTo>
                    <a:pt x="475133" y="298992"/>
                    <a:pt x="478962" y="276018"/>
                    <a:pt x="478962" y="253043"/>
                  </a:cubicBezTo>
                  <a:cubicBezTo>
                    <a:pt x="478962" y="176460"/>
                    <a:pt x="417696" y="115193"/>
                    <a:pt x="341113" y="115193"/>
                  </a:cubicBezTo>
                  <a:cubicBezTo>
                    <a:pt x="264530" y="115193"/>
                    <a:pt x="203264" y="176460"/>
                    <a:pt x="203264" y="253043"/>
                  </a:cubicBezTo>
                  <a:cubicBezTo>
                    <a:pt x="203264" y="256872"/>
                    <a:pt x="203264" y="260701"/>
                    <a:pt x="203264" y="264530"/>
                  </a:cubicBezTo>
                  <a:cubicBezTo>
                    <a:pt x="195605" y="260701"/>
                    <a:pt x="187947" y="260701"/>
                    <a:pt x="180289" y="260701"/>
                  </a:cubicBezTo>
                  <a:cubicBezTo>
                    <a:pt x="145827" y="260701"/>
                    <a:pt x="115193" y="287505"/>
                    <a:pt x="115193" y="325796"/>
                  </a:cubicBezTo>
                  <a:cubicBezTo>
                    <a:pt x="115193" y="360259"/>
                    <a:pt x="141997" y="390892"/>
                    <a:pt x="180289" y="390892"/>
                  </a:cubicBezTo>
                  <a:lnTo>
                    <a:pt x="478962" y="390892"/>
                  </a:lnTo>
                  <a:cubicBezTo>
                    <a:pt x="498108" y="390892"/>
                    <a:pt x="517254" y="375575"/>
                    <a:pt x="517254" y="352600"/>
                  </a:cubicBezTo>
                  <a:cubicBezTo>
                    <a:pt x="517254" y="329626"/>
                    <a:pt x="501937" y="314309"/>
                    <a:pt x="478962" y="314309"/>
                  </a:cubicBezTo>
                </a:path>
              </a:pathLst>
            </a:custGeom>
            <a:solidFill>
              <a:srgbClr val="00BCF2"/>
            </a:solidFill>
            <a:ln w="38206" cap="flat">
              <a:noFill/>
              <a:prstDash val="solid"/>
              <a:miter/>
            </a:ln>
          </p:spPr>
          <p:txBody>
            <a:bodyPr rtlCol="0" anchor="ctr"/>
            <a:lstStyle/>
            <a:p>
              <a:endParaRPr lang="en-US" sz="1800"/>
            </a:p>
          </p:txBody>
        </p:sp>
        <p:sp>
          <p:nvSpPr>
            <p:cNvPr id="280" name="Freeform: Shape 279">
              <a:extLst>
                <a:ext uri="{FF2B5EF4-FFF2-40B4-BE49-F238E27FC236}">
                  <a16:creationId xmlns:a16="http://schemas.microsoft.com/office/drawing/2014/main" id="{D604B253-DB64-4BAA-9F8C-F61F59D28464}"/>
                </a:ext>
              </a:extLst>
            </p:cNvPr>
            <p:cNvSpPr/>
            <p:nvPr/>
          </p:nvSpPr>
          <p:spPr>
            <a:xfrm>
              <a:off x="7661037" y="972580"/>
              <a:ext cx="3139898" cy="1837990"/>
            </a:xfrm>
            <a:custGeom>
              <a:avLst/>
              <a:gdLst>
                <a:gd name="connsiteX0" fmla="*/ 2921956 w 3139898"/>
                <a:gd name="connsiteY0" fmla="*/ 1520490 h 1837989"/>
                <a:gd name="connsiteX1" fmla="*/ 2845373 w 3139898"/>
                <a:gd name="connsiteY1" fmla="*/ 1554952 h 1837989"/>
                <a:gd name="connsiteX2" fmla="*/ 2845373 w 3139898"/>
                <a:gd name="connsiteY2" fmla="*/ 1539636 h 1837989"/>
                <a:gd name="connsiteX3" fmla="*/ 2642429 w 3139898"/>
                <a:gd name="connsiteY3" fmla="*/ 1336691 h 1837989"/>
                <a:gd name="connsiteX4" fmla="*/ 2496921 w 3139898"/>
                <a:gd name="connsiteY4" fmla="*/ 1397957 h 1837989"/>
                <a:gd name="connsiteX5" fmla="*/ 2496921 w 3139898"/>
                <a:gd name="connsiteY5" fmla="*/ 1221816 h 1837989"/>
                <a:gd name="connsiteX6" fmla="*/ 2378218 w 3139898"/>
                <a:gd name="connsiteY6" fmla="*/ 1221816 h 1837989"/>
                <a:gd name="connsiteX7" fmla="*/ 2370560 w 3139898"/>
                <a:gd name="connsiteY7" fmla="*/ 1214158 h 1837989"/>
                <a:gd name="connsiteX8" fmla="*/ 2370560 w 3139898"/>
                <a:gd name="connsiteY8" fmla="*/ 563203 h 1837989"/>
                <a:gd name="connsiteX9" fmla="*/ 1999133 w 3139898"/>
                <a:gd name="connsiteY9" fmla="*/ 563203 h 1837989"/>
                <a:gd name="connsiteX10" fmla="*/ 1999133 w 3139898"/>
                <a:gd name="connsiteY10" fmla="*/ 804440 h 1837989"/>
                <a:gd name="connsiteX11" fmla="*/ 1800017 w 3139898"/>
                <a:gd name="connsiteY11" fmla="*/ 804440 h 1837989"/>
                <a:gd name="connsiteX12" fmla="*/ 1800017 w 3139898"/>
                <a:gd name="connsiteY12" fmla="*/ 298992 h 1837989"/>
                <a:gd name="connsiteX13" fmla="*/ 1501344 w 3139898"/>
                <a:gd name="connsiteY13" fmla="*/ 298992 h 1837989"/>
                <a:gd name="connsiteX14" fmla="*/ 1501344 w 3139898"/>
                <a:gd name="connsiteY14" fmla="*/ 678078 h 1837989"/>
                <a:gd name="connsiteX15" fmla="*/ 1424761 w 3139898"/>
                <a:gd name="connsiteY15" fmla="*/ 678078 h 1837989"/>
                <a:gd name="connsiteX16" fmla="*/ 1424761 w 3139898"/>
                <a:gd name="connsiteY16" fmla="*/ 115193 h 1837989"/>
                <a:gd name="connsiteX17" fmla="*/ 1191183 w 3139898"/>
                <a:gd name="connsiteY17" fmla="*/ 348771 h 1837989"/>
                <a:gd name="connsiteX18" fmla="*/ 1191183 w 3139898"/>
                <a:gd name="connsiteY18" fmla="*/ 1145234 h 1837989"/>
                <a:gd name="connsiteX19" fmla="*/ 731686 w 3139898"/>
                <a:gd name="connsiteY19" fmla="*/ 1145234 h 1837989"/>
                <a:gd name="connsiteX20" fmla="*/ 731686 w 3139898"/>
                <a:gd name="connsiteY20" fmla="*/ 896339 h 1837989"/>
                <a:gd name="connsiteX21" fmla="*/ 563203 w 3139898"/>
                <a:gd name="connsiteY21" fmla="*/ 896339 h 1837989"/>
                <a:gd name="connsiteX22" fmla="*/ 563203 w 3139898"/>
                <a:gd name="connsiteY22" fmla="*/ 1317545 h 1837989"/>
                <a:gd name="connsiteX23" fmla="*/ 501937 w 3139898"/>
                <a:gd name="connsiteY23" fmla="*/ 1317545 h 1837989"/>
                <a:gd name="connsiteX24" fmla="*/ 501937 w 3139898"/>
                <a:gd name="connsiteY24" fmla="*/ 1160550 h 1837989"/>
                <a:gd name="connsiteX25" fmla="*/ 367917 w 3139898"/>
                <a:gd name="connsiteY25" fmla="*/ 1160550 h 1837989"/>
                <a:gd name="connsiteX26" fmla="*/ 367917 w 3139898"/>
                <a:gd name="connsiteY26" fmla="*/ 1317545 h 1837989"/>
                <a:gd name="connsiteX27" fmla="*/ 253043 w 3139898"/>
                <a:gd name="connsiteY27" fmla="*/ 1317545 h 1837989"/>
                <a:gd name="connsiteX28" fmla="*/ 253043 w 3139898"/>
                <a:gd name="connsiteY28" fmla="*/ 1474540 h 1837989"/>
                <a:gd name="connsiteX29" fmla="*/ 218580 w 3139898"/>
                <a:gd name="connsiteY29" fmla="*/ 1466882 h 1837989"/>
                <a:gd name="connsiteX30" fmla="*/ 115193 w 3139898"/>
                <a:gd name="connsiteY30" fmla="*/ 1570269 h 1837989"/>
                <a:gd name="connsiteX31" fmla="*/ 218580 w 3139898"/>
                <a:gd name="connsiteY31" fmla="*/ 1673656 h 1837989"/>
                <a:gd name="connsiteX32" fmla="*/ 635957 w 3139898"/>
                <a:gd name="connsiteY32" fmla="*/ 1673656 h 1837989"/>
                <a:gd name="connsiteX33" fmla="*/ 712540 w 3139898"/>
                <a:gd name="connsiteY33" fmla="*/ 1597073 h 1837989"/>
                <a:gd name="connsiteX34" fmla="*/ 662761 w 3139898"/>
                <a:gd name="connsiteY34" fmla="*/ 1524319 h 1837989"/>
                <a:gd name="connsiteX35" fmla="*/ 754661 w 3139898"/>
                <a:gd name="connsiteY35" fmla="*/ 1524319 h 1837989"/>
                <a:gd name="connsiteX36" fmla="*/ 1570268 w 3139898"/>
                <a:gd name="connsiteY36" fmla="*/ 1524319 h 1837989"/>
                <a:gd name="connsiteX37" fmla="*/ 1562610 w 3139898"/>
                <a:gd name="connsiteY37" fmla="*/ 1574098 h 1837989"/>
                <a:gd name="connsiteX38" fmla="*/ 1727263 w 3139898"/>
                <a:gd name="connsiteY38" fmla="*/ 1738751 h 1837989"/>
                <a:gd name="connsiteX39" fmla="*/ 2167615 w 3139898"/>
                <a:gd name="connsiteY39" fmla="*/ 1738751 h 1837989"/>
                <a:gd name="connsiteX40" fmla="*/ 2646258 w 3139898"/>
                <a:gd name="connsiteY40" fmla="*/ 1738751 h 1837989"/>
                <a:gd name="connsiteX41" fmla="*/ 2925786 w 3139898"/>
                <a:gd name="connsiteY41" fmla="*/ 1738751 h 1837989"/>
                <a:gd name="connsiteX42" fmla="*/ 3036831 w 3139898"/>
                <a:gd name="connsiteY42" fmla="*/ 1627706 h 1837989"/>
                <a:gd name="connsiteX43" fmla="*/ 2921956 w 3139898"/>
                <a:gd name="connsiteY43" fmla="*/ 1520490 h 1837989"/>
                <a:gd name="connsiteX44" fmla="*/ 605324 w 3139898"/>
                <a:gd name="connsiteY44" fmla="*/ 1528148 h 1837989"/>
                <a:gd name="connsiteX45" fmla="*/ 605324 w 3139898"/>
                <a:gd name="connsiteY45" fmla="*/ 1528148 h 1837989"/>
                <a:gd name="connsiteX46" fmla="*/ 609153 w 3139898"/>
                <a:gd name="connsiteY46" fmla="*/ 1524319 h 1837989"/>
                <a:gd name="connsiteX47" fmla="*/ 605324 w 3139898"/>
                <a:gd name="connsiteY47" fmla="*/ 1528148 h 1837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139898" h="1837989">
                  <a:moveTo>
                    <a:pt x="2921956" y="1520490"/>
                  </a:moveTo>
                  <a:cubicBezTo>
                    <a:pt x="2891323" y="1520490"/>
                    <a:pt x="2864519" y="1531977"/>
                    <a:pt x="2845373" y="1554952"/>
                  </a:cubicBezTo>
                  <a:cubicBezTo>
                    <a:pt x="2845373" y="1551123"/>
                    <a:pt x="2845373" y="1543465"/>
                    <a:pt x="2845373" y="1539636"/>
                  </a:cubicBezTo>
                  <a:cubicBezTo>
                    <a:pt x="2845373" y="1428590"/>
                    <a:pt x="2753474" y="1336691"/>
                    <a:pt x="2642429" y="1336691"/>
                  </a:cubicBezTo>
                  <a:cubicBezTo>
                    <a:pt x="2584992" y="1336691"/>
                    <a:pt x="2535213" y="1359666"/>
                    <a:pt x="2496921" y="1397957"/>
                  </a:cubicBezTo>
                  <a:lnTo>
                    <a:pt x="2496921" y="1221816"/>
                  </a:lnTo>
                  <a:lnTo>
                    <a:pt x="2378218" y="1221816"/>
                  </a:lnTo>
                  <a:cubicBezTo>
                    <a:pt x="2374389" y="1217987"/>
                    <a:pt x="2374389" y="1217987"/>
                    <a:pt x="2370560" y="1214158"/>
                  </a:cubicBezTo>
                  <a:lnTo>
                    <a:pt x="2370560" y="563203"/>
                  </a:lnTo>
                  <a:lnTo>
                    <a:pt x="1999133" y="563203"/>
                  </a:lnTo>
                  <a:lnTo>
                    <a:pt x="1999133" y="804440"/>
                  </a:lnTo>
                  <a:lnTo>
                    <a:pt x="1800017" y="804440"/>
                  </a:lnTo>
                  <a:lnTo>
                    <a:pt x="1800017" y="298992"/>
                  </a:lnTo>
                  <a:lnTo>
                    <a:pt x="1501344" y="298992"/>
                  </a:lnTo>
                  <a:lnTo>
                    <a:pt x="1501344" y="678078"/>
                  </a:lnTo>
                  <a:lnTo>
                    <a:pt x="1424761" y="678078"/>
                  </a:lnTo>
                  <a:lnTo>
                    <a:pt x="1424761" y="115193"/>
                  </a:lnTo>
                  <a:lnTo>
                    <a:pt x="1191183" y="348771"/>
                  </a:lnTo>
                  <a:lnTo>
                    <a:pt x="1191183" y="1145234"/>
                  </a:lnTo>
                  <a:lnTo>
                    <a:pt x="731686" y="1145234"/>
                  </a:lnTo>
                  <a:lnTo>
                    <a:pt x="731686" y="896339"/>
                  </a:lnTo>
                  <a:lnTo>
                    <a:pt x="563203" y="896339"/>
                  </a:lnTo>
                  <a:lnTo>
                    <a:pt x="563203" y="1317545"/>
                  </a:lnTo>
                  <a:lnTo>
                    <a:pt x="501937" y="1317545"/>
                  </a:lnTo>
                  <a:lnTo>
                    <a:pt x="501937" y="1160550"/>
                  </a:lnTo>
                  <a:lnTo>
                    <a:pt x="367917" y="1160550"/>
                  </a:lnTo>
                  <a:lnTo>
                    <a:pt x="367917" y="1317545"/>
                  </a:lnTo>
                  <a:lnTo>
                    <a:pt x="253043" y="1317545"/>
                  </a:lnTo>
                  <a:lnTo>
                    <a:pt x="253043" y="1474540"/>
                  </a:lnTo>
                  <a:cubicBezTo>
                    <a:pt x="241555" y="1470711"/>
                    <a:pt x="230068" y="1466882"/>
                    <a:pt x="218580" y="1466882"/>
                  </a:cubicBezTo>
                  <a:cubicBezTo>
                    <a:pt x="161143" y="1466882"/>
                    <a:pt x="115193" y="1512832"/>
                    <a:pt x="115193" y="1570269"/>
                  </a:cubicBezTo>
                  <a:cubicBezTo>
                    <a:pt x="115193" y="1627706"/>
                    <a:pt x="161143" y="1673656"/>
                    <a:pt x="218580" y="1673656"/>
                  </a:cubicBezTo>
                  <a:lnTo>
                    <a:pt x="635957" y="1673656"/>
                  </a:lnTo>
                  <a:cubicBezTo>
                    <a:pt x="678078" y="1673656"/>
                    <a:pt x="712540" y="1639193"/>
                    <a:pt x="712540" y="1597073"/>
                  </a:cubicBezTo>
                  <a:cubicBezTo>
                    <a:pt x="712540" y="1566440"/>
                    <a:pt x="693394" y="1535806"/>
                    <a:pt x="662761" y="1524319"/>
                  </a:cubicBezTo>
                  <a:lnTo>
                    <a:pt x="754661" y="1524319"/>
                  </a:lnTo>
                  <a:lnTo>
                    <a:pt x="1570268" y="1524319"/>
                  </a:lnTo>
                  <a:cubicBezTo>
                    <a:pt x="1566439" y="1539636"/>
                    <a:pt x="1562610" y="1558781"/>
                    <a:pt x="1562610" y="1574098"/>
                  </a:cubicBezTo>
                  <a:cubicBezTo>
                    <a:pt x="1562610" y="1665997"/>
                    <a:pt x="1635364" y="1738751"/>
                    <a:pt x="1727263" y="1738751"/>
                  </a:cubicBezTo>
                  <a:lnTo>
                    <a:pt x="2167615" y="1738751"/>
                  </a:lnTo>
                  <a:lnTo>
                    <a:pt x="2646258" y="1738751"/>
                  </a:lnTo>
                  <a:lnTo>
                    <a:pt x="2925786" y="1738751"/>
                  </a:lnTo>
                  <a:cubicBezTo>
                    <a:pt x="2987052" y="1738751"/>
                    <a:pt x="3036831" y="1688972"/>
                    <a:pt x="3036831" y="1627706"/>
                  </a:cubicBezTo>
                  <a:cubicBezTo>
                    <a:pt x="3033002" y="1570269"/>
                    <a:pt x="2983223" y="1520490"/>
                    <a:pt x="2921956" y="1520490"/>
                  </a:cubicBezTo>
                  <a:moveTo>
                    <a:pt x="605324" y="1528148"/>
                  </a:moveTo>
                  <a:cubicBezTo>
                    <a:pt x="605324" y="1528148"/>
                    <a:pt x="605324" y="1528148"/>
                    <a:pt x="605324" y="1528148"/>
                  </a:cubicBezTo>
                  <a:lnTo>
                    <a:pt x="609153" y="1524319"/>
                  </a:lnTo>
                  <a:cubicBezTo>
                    <a:pt x="609153" y="1528148"/>
                    <a:pt x="605324" y="1528148"/>
                    <a:pt x="605324" y="1528148"/>
                  </a:cubicBezTo>
                </a:path>
              </a:pathLst>
            </a:custGeom>
            <a:solidFill>
              <a:srgbClr val="00BCF2"/>
            </a:solidFill>
            <a:ln w="38206" cap="flat">
              <a:noFill/>
              <a:prstDash val="solid"/>
              <a:miter/>
            </a:ln>
          </p:spPr>
          <p:txBody>
            <a:bodyPr rtlCol="0" anchor="ctr"/>
            <a:lstStyle/>
            <a:p>
              <a:endParaRPr lang="en-US" sz="1800"/>
            </a:p>
          </p:txBody>
        </p:sp>
        <p:sp>
          <p:nvSpPr>
            <p:cNvPr id="281" name="Freeform: Shape 280">
              <a:extLst>
                <a:ext uri="{FF2B5EF4-FFF2-40B4-BE49-F238E27FC236}">
                  <a16:creationId xmlns:a16="http://schemas.microsoft.com/office/drawing/2014/main" id="{488ACE7A-4434-41FE-B815-B010E5DAF9F9}"/>
                </a:ext>
              </a:extLst>
            </p:cNvPr>
            <p:cNvSpPr/>
            <p:nvPr/>
          </p:nvSpPr>
          <p:spPr>
            <a:xfrm>
              <a:off x="8423037" y="1466539"/>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00"/>
            </a:p>
          </p:txBody>
        </p:sp>
        <p:sp>
          <p:nvSpPr>
            <p:cNvPr id="282" name="Freeform: Shape 281">
              <a:extLst>
                <a:ext uri="{FF2B5EF4-FFF2-40B4-BE49-F238E27FC236}">
                  <a16:creationId xmlns:a16="http://schemas.microsoft.com/office/drawing/2014/main" id="{411C7405-1453-48C2-AE04-CED590AF7D70}"/>
                </a:ext>
              </a:extLst>
            </p:cNvPr>
            <p:cNvSpPr/>
            <p:nvPr/>
          </p:nvSpPr>
          <p:spPr>
            <a:xfrm>
              <a:off x="8985921" y="1466539"/>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3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3" y="1286912"/>
                  </a:lnTo>
                  <a:close/>
                </a:path>
              </a:pathLst>
            </a:custGeom>
            <a:solidFill>
              <a:srgbClr val="1070C4"/>
            </a:solidFill>
            <a:ln w="38206" cap="flat">
              <a:noFill/>
              <a:prstDash val="solid"/>
              <a:miter/>
            </a:ln>
          </p:spPr>
          <p:txBody>
            <a:bodyPr rtlCol="0" anchor="ctr"/>
            <a:lstStyle/>
            <a:p>
              <a:endParaRPr lang="en-US" sz="1800"/>
            </a:p>
          </p:txBody>
        </p:sp>
        <p:sp>
          <p:nvSpPr>
            <p:cNvPr id="283" name="Freeform: Shape 282">
              <a:extLst>
                <a:ext uri="{FF2B5EF4-FFF2-40B4-BE49-F238E27FC236}">
                  <a16:creationId xmlns:a16="http://schemas.microsoft.com/office/drawing/2014/main" id="{9E5A9075-F4B9-4DDD-8DAD-A5F4AEDD8323}"/>
                </a:ext>
              </a:extLst>
            </p:cNvPr>
            <p:cNvSpPr/>
            <p:nvPr/>
          </p:nvSpPr>
          <p:spPr>
            <a:xfrm>
              <a:off x="8480474" y="152780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84" name="Freeform: Shape 283">
              <a:extLst>
                <a:ext uri="{FF2B5EF4-FFF2-40B4-BE49-F238E27FC236}">
                  <a16:creationId xmlns:a16="http://schemas.microsoft.com/office/drawing/2014/main" id="{66EB0EC2-A765-4550-9C66-7E7667400089}"/>
                </a:ext>
              </a:extLst>
            </p:cNvPr>
            <p:cNvSpPr/>
            <p:nvPr/>
          </p:nvSpPr>
          <p:spPr>
            <a:xfrm>
              <a:off x="8499620"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5" name="Freeform: Shape 284">
              <a:extLst>
                <a:ext uri="{FF2B5EF4-FFF2-40B4-BE49-F238E27FC236}">
                  <a16:creationId xmlns:a16="http://schemas.microsoft.com/office/drawing/2014/main" id="{6E53EE14-43E7-4D63-BEFB-98F3BC038CAF}"/>
                </a:ext>
              </a:extLst>
            </p:cNvPr>
            <p:cNvSpPr/>
            <p:nvPr/>
          </p:nvSpPr>
          <p:spPr>
            <a:xfrm>
              <a:off x="8534082"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6" name="Freeform: Shape 285">
              <a:extLst>
                <a:ext uri="{FF2B5EF4-FFF2-40B4-BE49-F238E27FC236}">
                  <a16:creationId xmlns:a16="http://schemas.microsoft.com/office/drawing/2014/main" id="{4DD058B5-9D7D-41E4-9BC1-BC924CF24F1A}"/>
                </a:ext>
              </a:extLst>
            </p:cNvPr>
            <p:cNvSpPr/>
            <p:nvPr/>
          </p:nvSpPr>
          <p:spPr>
            <a:xfrm>
              <a:off x="8568544"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7" name="Freeform: Shape 286">
              <a:extLst>
                <a:ext uri="{FF2B5EF4-FFF2-40B4-BE49-F238E27FC236}">
                  <a16:creationId xmlns:a16="http://schemas.microsoft.com/office/drawing/2014/main" id="{6A915E54-ADED-4F4B-9CCD-9554EA6339A1}"/>
                </a:ext>
              </a:extLst>
            </p:cNvPr>
            <p:cNvSpPr/>
            <p:nvPr/>
          </p:nvSpPr>
          <p:spPr>
            <a:xfrm>
              <a:off x="8603007"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8" name="Freeform: Shape 287">
              <a:extLst>
                <a:ext uri="{FF2B5EF4-FFF2-40B4-BE49-F238E27FC236}">
                  <a16:creationId xmlns:a16="http://schemas.microsoft.com/office/drawing/2014/main" id="{DD198495-BB7E-4E8B-AD89-F42C523807C8}"/>
                </a:ext>
              </a:extLst>
            </p:cNvPr>
            <p:cNvSpPr/>
            <p:nvPr/>
          </p:nvSpPr>
          <p:spPr>
            <a:xfrm>
              <a:off x="883275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289" name="Freeform: Shape 288">
              <a:extLst>
                <a:ext uri="{FF2B5EF4-FFF2-40B4-BE49-F238E27FC236}">
                  <a16:creationId xmlns:a16="http://schemas.microsoft.com/office/drawing/2014/main" id="{FEB2D473-06C1-496D-A3C6-2C94C71915E6}"/>
                </a:ext>
              </a:extLst>
            </p:cNvPr>
            <p:cNvSpPr/>
            <p:nvPr/>
          </p:nvSpPr>
          <p:spPr>
            <a:xfrm>
              <a:off x="887870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290" name="Freeform: Shape 289">
              <a:extLst>
                <a:ext uri="{FF2B5EF4-FFF2-40B4-BE49-F238E27FC236}">
                  <a16:creationId xmlns:a16="http://schemas.microsoft.com/office/drawing/2014/main" id="{009F8A0D-9A11-4C6D-9236-BC08B45F709F}"/>
                </a:ext>
              </a:extLst>
            </p:cNvPr>
            <p:cNvSpPr/>
            <p:nvPr/>
          </p:nvSpPr>
          <p:spPr>
            <a:xfrm>
              <a:off x="8480474" y="167714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91" name="Freeform: Shape 290">
              <a:extLst>
                <a:ext uri="{FF2B5EF4-FFF2-40B4-BE49-F238E27FC236}">
                  <a16:creationId xmlns:a16="http://schemas.microsoft.com/office/drawing/2014/main" id="{75CFED85-379B-4F41-B58B-39CD0C481F0B}"/>
                </a:ext>
              </a:extLst>
            </p:cNvPr>
            <p:cNvSpPr/>
            <p:nvPr/>
          </p:nvSpPr>
          <p:spPr>
            <a:xfrm>
              <a:off x="8499620"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2" name="Freeform: Shape 291">
              <a:extLst>
                <a:ext uri="{FF2B5EF4-FFF2-40B4-BE49-F238E27FC236}">
                  <a16:creationId xmlns:a16="http://schemas.microsoft.com/office/drawing/2014/main" id="{E7634456-B41A-49D0-817A-0A22275BF5AD}"/>
                </a:ext>
              </a:extLst>
            </p:cNvPr>
            <p:cNvSpPr/>
            <p:nvPr/>
          </p:nvSpPr>
          <p:spPr>
            <a:xfrm>
              <a:off x="8534082"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3" name="Freeform: Shape 292">
              <a:extLst>
                <a:ext uri="{FF2B5EF4-FFF2-40B4-BE49-F238E27FC236}">
                  <a16:creationId xmlns:a16="http://schemas.microsoft.com/office/drawing/2014/main" id="{42E09E20-E99C-4A92-A1BC-687A9A1FE976}"/>
                </a:ext>
              </a:extLst>
            </p:cNvPr>
            <p:cNvSpPr/>
            <p:nvPr/>
          </p:nvSpPr>
          <p:spPr>
            <a:xfrm>
              <a:off x="8568544"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4" name="Freeform: Shape 293">
              <a:extLst>
                <a:ext uri="{FF2B5EF4-FFF2-40B4-BE49-F238E27FC236}">
                  <a16:creationId xmlns:a16="http://schemas.microsoft.com/office/drawing/2014/main" id="{6E6447D0-546F-49D3-ABE5-0B788A68B119}"/>
                </a:ext>
              </a:extLst>
            </p:cNvPr>
            <p:cNvSpPr/>
            <p:nvPr/>
          </p:nvSpPr>
          <p:spPr>
            <a:xfrm>
              <a:off x="8603007"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5" name="Freeform: Shape 294">
              <a:extLst>
                <a:ext uri="{FF2B5EF4-FFF2-40B4-BE49-F238E27FC236}">
                  <a16:creationId xmlns:a16="http://schemas.microsoft.com/office/drawing/2014/main" id="{22950645-56D1-4F72-8C1C-EFCD5ED4A90D}"/>
                </a:ext>
              </a:extLst>
            </p:cNvPr>
            <p:cNvSpPr/>
            <p:nvPr/>
          </p:nvSpPr>
          <p:spPr>
            <a:xfrm>
              <a:off x="883275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296" name="Freeform: Shape 295">
              <a:extLst>
                <a:ext uri="{FF2B5EF4-FFF2-40B4-BE49-F238E27FC236}">
                  <a16:creationId xmlns:a16="http://schemas.microsoft.com/office/drawing/2014/main" id="{8DD48E9E-F4BE-495C-9B60-29AAE0F39522}"/>
                </a:ext>
              </a:extLst>
            </p:cNvPr>
            <p:cNvSpPr/>
            <p:nvPr/>
          </p:nvSpPr>
          <p:spPr>
            <a:xfrm>
              <a:off x="887870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297" name="Freeform: Shape 296">
              <a:extLst>
                <a:ext uri="{FF2B5EF4-FFF2-40B4-BE49-F238E27FC236}">
                  <a16:creationId xmlns:a16="http://schemas.microsoft.com/office/drawing/2014/main" id="{21E020CE-D7D8-401C-BFC0-FA416693D055}"/>
                </a:ext>
              </a:extLst>
            </p:cNvPr>
            <p:cNvSpPr/>
            <p:nvPr/>
          </p:nvSpPr>
          <p:spPr>
            <a:xfrm>
              <a:off x="8480474" y="182647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98" name="Freeform: Shape 297">
              <a:extLst>
                <a:ext uri="{FF2B5EF4-FFF2-40B4-BE49-F238E27FC236}">
                  <a16:creationId xmlns:a16="http://schemas.microsoft.com/office/drawing/2014/main" id="{C80C39EC-16C3-47F6-8B9F-F074404D6586}"/>
                </a:ext>
              </a:extLst>
            </p:cNvPr>
            <p:cNvSpPr/>
            <p:nvPr/>
          </p:nvSpPr>
          <p:spPr>
            <a:xfrm>
              <a:off x="8499620"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9" name="Freeform: Shape 298">
              <a:extLst>
                <a:ext uri="{FF2B5EF4-FFF2-40B4-BE49-F238E27FC236}">
                  <a16:creationId xmlns:a16="http://schemas.microsoft.com/office/drawing/2014/main" id="{170C84FD-7413-4868-8A1B-4E7FD060B7CC}"/>
                </a:ext>
              </a:extLst>
            </p:cNvPr>
            <p:cNvSpPr/>
            <p:nvPr/>
          </p:nvSpPr>
          <p:spPr>
            <a:xfrm>
              <a:off x="8534082"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0" name="Freeform: Shape 299">
              <a:extLst>
                <a:ext uri="{FF2B5EF4-FFF2-40B4-BE49-F238E27FC236}">
                  <a16:creationId xmlns:a16="http://schemas.microsoft.com/office/drawing/2014/main" id="{E50C041B-B8F8-4C30-AE1C-4E2F7D218725}"/>
                </a:ext>
              </a:extLst>
            </p:cNvPr>
            <p:cNvSpPr/>
            <p:nvPr/>
          </p:nvSpPr>
          <p:spPr>
            <a:xfrm>
              <a:off x="8568544"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1" name="Freeform: Shape 300">
              <a:extLst>
                <a:ext uri="{FF2B5EF4-FFF2-40B4-BE49-F238E27FC236}">
                  <a16:creationId xmlns:a16="http://schemas.microsoft.com/office/drawing/2014/main" id="{F75BDE90-FBF1-4175-82AD-780A10C3EF14}"/>
                </a:ext>
              </a:extLst>
            </p:cNvPr>
            <p:cNvSpPr/>
            <p:nvPr/>
          </p:nvSpPr>
          <p:spPr>
            <a:xfrm>
              <a:off x="8603007"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2" name="Freeform: Shape 301">
              <a:extLst>
                <a:ext uri="{FF2B5EF4-FFF2-40B4-BE49-F238E27FC236}">
                  <a16:creationId xmlns:a16="http://schemas.microsoft.com/office/drawing/2014/main" id="{1E07C0C7-FA68-4752-BC0B-68D70481BF63}"/>
                </a:ext>
              </a:extLst>
            </p:cNvPr>
            <p:cNvSpPr/>
            <p:nvPr/>
          </p:nvSpPr>
          <p:spPr>
            <a:xfrm>
              <a:off x="883275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03" name="Freeform: Shape 302">
              <a:extLst>
                <a:ext uri="{FF2B5EF4-FFF2-40B4-BE49-F238E27FC236}">
                  <a16:creationId xmlns:a16="http://schemas.microsoft.com/office/drawing/2014/main" id="{D90C0FF1-7C53-490B-A848-24D72DB77FA4}"/>
                </a:ext>
              </a:extLst>
            </p:cNvPr>
            <p:cNvSpPr/>
            <p:nvPr/>
          </p:nvSpPr>
          <p:spPr>
            <a:xfrm>
              <a:off x="887870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04" name="Freeform: Shape 303">
              <a:extLst>
                <a:ext uri="{FF2B5EF4-FFF2-40B4-BE49-F238E27FC236}">
                  <a16:creationId xmlns:a16="http://schemas.microsoft.com/office/drawing/2014/main" id="{63A1D85C-F3F5-4925-9FA3-A902938EAF0C}"/>
                </a:ext>
              </a:extLst>
            </p:cNvPr>
            <p:cNvSpPr/>
            <p:nvPr/>
          </p:nvSpPr>
          <p:spPr>
            <a:xfrm>
              <a:off x="8480474" y="197581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05" name="Freeform: Shape 304">
              <a:extLst>
                <a:ext uri="{FF2B5EF4-FFF2-40B4-BE49-F238E27FC236}">
                  <a16:creationId xmlns:a16="http://schemas.microsoft.com/office/drawing/2014/main" id="{44B769A6-8A2D-460E-9B96-85CF6229920D}"/>
                </a:ext>
              </a:extLst>
            </p:cNvPr>
            <p:cNvSpPr/>
            <p:nvPr/>
          </p:nvSpPr>
          <p:spPr>
            <a:xfrm>
              <a:off x="8499620"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6" name="Freeform: Shape 305">
              <a:extLst>
                <a:ext uri="{FF2B5EF4-FFF2-40B4-BE49-F238E27FC236}">
                  <a16:creationId xmlns:a16="http://schemas.microsoft.com/office/drawing/2014/main" id="{997DF74E-C993-4CB9-A69A-C6CC32EDEB69}"/>
                </a:ext>
              </a:extLst>
            </p:cNvPr>
            <p:cNvSpPr/>
            <p:nvPr/>
          </p:nvSpPr>
          <p:spPr>
            <a:xfrm>
              <a:off x="8534082"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7" name="Freeform: Shape 306">
              <a:extLst>
                <a:ext uri="{FF2B5EF4-FFF2-40B4-BE49-F238E27FC236}">
                  <a16:creationId xmlns:a16="http://schemas.microsoft.com/office/drawing/2014/main" id="{3D5F413D-0608-436B-A1E1-37467A8E981D}"/>
                </a:ext>
              </a:extLst>
            </p:cNvPr>
            <p:cNvSpPr/>
            <p:nvPr/>
          </p:nvSpPr>
          <p:spPr>
            <a:xfrm>
              <a:off x="8568544"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8" name="Freeform: Shape 307">
              <a:extLst>
                <a:ext uri="{FF2B5EF4-FFF2-40B4-BE49-F238E27FC236}">
                  <a16:creationId xmlns:a16="http://schemas.microsoft.com/office/drawing/2014/main" id="{01ABD533-CB74-4493-9A34-9E1180A16C01}"/>
                </a:ext>
              </a:extLst>
            </p:cNvPr>
            <p:cNvSpPr/>
            <p:nvPr/>
          </p:nvSpPr>
          <p:spPr>
            <a:xfrm>
              <a:off x="8603007"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9" name="Freeform: Shape 308">
              <a:extLst>
                <a:ext uri="{FF2B5EF4-FFF2-40B4-BE49-F238E27FC236}">
                  <a16:creationId xmlns:a16="http://schemas.microsoft.com/office/drawing/2014/main" id="{5C26E1AC-EDF3-46BD-8384-D2D69725404C}"/>
                </a:ext>
              </a:extLst>
            </p:cNvPr>
            <p:cNvSpPr/>
            <p:nvPr/>
          </p:nvSpPr>
          <p:spPr>
            <a:xfrm>
              <a:off x="8480474" y="212515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10" name="Freeform: Shape 309">
              <a:extLst>
                <a:ext uri="{FF2B5EF4-FFF2-40B4-BE49-F238E27FC236}">
                  <a16:creationId xmlns:a16="http://schemas.microsoft.com/office/drawing/2014/main" id="{A1D03A0E-ED26-4F56-90FA-AD6EC0B9E0A7}"/>
                </a:ext>
              </a:extLst>
            </p:cNvPr>
            <p:cNvSpPr/>
            <p:nvPr/>
          </p:nvSpPr>
          <p:spPr>
            <a:xfrm>
              <a:off x="8499620"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1" name="Freeform: Shape 310">
              <a:extLst>
                <a:ext uri="{FF2B5EF4-FFF2-40B4-BE49-F238E27FC236}">
                  <a16:creationId xmlns:a16="http://schemas.microsoft.com/office/drawing/2014/main" id="{9477E232-E3D9-4642-8F72-ACE1BFD1247A}"/>
                </a:ext>
              </a:extLst>
            </p:cNvPr>
            <p:cNvSpPr/>
            <p:nvPr/>
          </p:nvSpPr>
          <p:spPr>
            <a:xfrm>
              <a:off x="8534082"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2" name="Freeform: Shape 311">
              <a:extLst>
                <a:ext uri="{FF2B5EF4-FFF2-40B4-BE49-F238E27FC236}">
                  <a16:creationId xmlns:a16="http://schemas.microsoft.com/office/drawing/2014/main" id="{61B5A62F-4992-418A-90B9-B2E299F194CD}"/>
                </a:ext>
              </a:extLst>
            </p:cNvPr>
            <p:cNvSpPr/>
            <p:nvPr/>
          </p:nvSpPr>
          <p:spPr>
            <a:xfrm>
              <a:off x="8568544"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3" name="Freeform: Shape 312">
              <a:extLst>
                <a:ext uri="{FF2B5EF4-FFF2-40B4-BE49-F238E27FC236}">
                  <a16:creationId xmlns:a16="http://schemas.microsoft.com/office/drawing/2014/main" id="{4D663CB3-BDF8-4E18-8EA8-2FA53307D617}"/>
                </a:ext>
              </a:extLst>
            </p:cNvPr>
            <p:cNvSpPr/>
            <p:nvPr/>
          </p:nvSpPr>
          <p:spPr>
            <a:xfrm>
              <a:off x="8603007"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4" name="Freeform: Shape 313">
              <a:extLst>
                <a:ext uri="{FF2B5EF4-FFF2-40B4-BE49-F238E27FC236}">
                  <a16:creationId xmlns:a16="http://schemas.microsoft.com/office/drawing/2014/main" id="{57A42CFB-285C-44AE-9808-687D58A40931}"/>
                </a:ext>
              </a:extLst>
            </p:cNvPr>
            <p:cNvSpPr/>
            <p:nvPr/>
          </p:nvSpPr>
          <p:spPr>
            <a:xfrm>
              <a:off x="883275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15" name="Freeform: Shape 314">
              <a:extLst>
                <a:ext uri="{FF2B5EF4-FFF2-40B4-BE49-F238E27FC236}">
                  <a16:creationId xmlns:a16="http://schemas.microsoft.com/office/drawing/2014/main" id="{B1B2A8F5-0C41-41CB-B580-EDC6610CBD7B}"/>
                </a:ext>
              </a:extLst>
            </p:cNvPr>
            <p:cNvSpPr/>
            <p:nvPr/>
          </p:nvSpPr>
          <p:spPr>
            <a:xfrm>
              <a:off x="887870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16" name="Freeform: Shape 315">
              <a:extLst>
                <a:ext uri="{FF2B5EF4-FFF2-40B4-BE49-F238E27FC236}">
                  <a16:creationId xmlns:a16="http://schemas.microsoft.com/office/drawing/2014/main" id="{F213E0D2-F4A1-47C9-97C1-4DC88B08277D}"/>
                </a:ext>
              </a:extLst>
            </p:cNvPr>
            <p:cNvSpPr/>
            <p:nvPr/>
          </p:nvSpPr>
          <p:spPr>
            <a:xfrm>
              <a:off x="8480474" y="227448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17" name="Freeform: Shape 316">
              <a:extLst>
                <a:ext uri="{FF2B5EF4-FFF2-40B4-BE49-F238E27FC236}">
                  <a16:creationId xmlns:a16="http://schemas.microsoft.com/office/drawing/2014/main" id="{A058ADDF-28D1-4F0C-8ACF-CA33D0BF1B4C}"/>
                </a:ext>
              </a:extLst>
            </p:cNvPr>
            <p:cNvSpPr/>
            <p:nvPr/>
          </p:nvSpPr>
          <p:spPr>
            <a:xfrm>
              <a:off x="8499620"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8" name="Freeform: Shape 317">
              <a:extLst>
                <a:ext uri="{FF2B5EF4-FFF2-40B4-BE49-F238E27FC236}">
                  <a16:creationId xmlns:a16="http://schemas.microsoft.com/office/drawing/2014/main" id="{B035BE87-F7CD-417E-97E1-DFBD8EE54203}"/>
                </a:ext>
              </a:extLst>
            </p:cNvPr>
            <p:cNvSpPr/>
            <p:nvPr/>
          </p:nvSpPr>
          <p:spPr>
            <a:xfrm>
              <a:off x="8534082"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9" name="Freeform: Shape 318">
              <a:extLst>
                <a:ext uri="{FF2B5EF4-FFF2-40B4-BE49-F238E27FC236}">
                  <a16:creationId xmlns:a16="http://schemas.microsoft.com/office/drawing/2014/main" id="{F4257370-01A0-444E-B9CC-3C0B40456F88}"/>
                </a:ext>
              </a:extLst>
            </p:cNvPr>
            <p:cNvSpPr/>
            <p:nvPr/>
          </p:nvSpPr>
          <p:spPr>
            <a:xfrm>
              <a:off x="8568544"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0" name="Freeform: Shape 319">
              <a:extLst>
                <a:ext uri="{FF2B5EF4-FFF2-40B4-BE49-F238E27FC236}">
                  <a16:creationId xmlns:a16="http://schemas.microsoft.com/office/drawing/2014/main" id="{3F6B8C67-8EB8-4B5C-B2AB-2391F41F3C00}"/>
                </a:ext>
              </a:extLst>
            </p:cNvPr>
            <p:cNvSpPr/>
            <p:nvPr/>
          </p:nvSpPr>
          <p:spPr>
            <a:xfrm>
              <a:off x="8603007"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1" name="Freeform: Shape 320">
              <a:extLst>
                <a:ext uri="{FF2B5EF4-FFF2-40B4-BE49-F238E27FC236}">
                  <a16:creationId xmlns:a16="http://schemas.microsoft.com/office/drawing/2014/main" id="{215FF697-D9BD-4BBA-8E64-E1CC784AB553}"/>
                </a:ext>
              </a:extLst>
            </p:cNvPr>
            <p:cNvSpPr/>
            <p:nvPr/>
          </p:nvSpPr>
          <p:spPr>
            <a:xfrm>
              <a:off x="883275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22" name="Freeform: Shape 321">
              <a:extLst>
                <a:ext uri="{FF2B5EF4-FFF2-40B4-BE49-F238E27FC236}">
                  <a16:creationId xmlns:a16="http://schemas.microsoft.com/office/drawing/2014/main" id="{4F5B75D1-CE89-4946-AFAF-963C30754BEA}"/>
                </a:ext>
              </a:extLst>
            </p:cNvPr>
            <p:cNvSpPr/>
            <p:nvPr/>
          </p:nvSpPr>
          <p:spPr>
            <a:xfrm>
              <a:off x="887870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23" name="Freeform: Shape 322">
              <a:extLst>
                <a:ext uri="{FF2B5EF4-FFF2-40B4-BE49-F238E27FC236}">
                  <a16:creationId xmlns:a16="http://schemas.microsoft.com/office/drawing/2014/main" id="{D44F198B-8A4D-45A3-81B0-2A8626BF90D3}"/>
                </a:ext>
              </a:extLst>
            </p:cNvPr>
            <p:cNvSpPr/>
            <p:nvPr/>
          </p:nvSpPr>
          <p:spPr>
            <a:xfrm>
              <a:off x="8480474" y="2423826"/>
              <a:ext cx="650955" cy="344623"/>
            </a:xfrm>
            <a:custGeom>
              <a:avLst/>
              <a:gdLst>
                <a:gd name="connsiteX0" fmla="*/ 115193 w 650954"/>
                <a:gd name="connsiteY0" fmla="*/ 115194 h 344623"/>
                <a:gd name="connsiteX1" fmla="*/ 570862 w 650954"/>
                <a:gd name="connsiteY1" fmla="*/ 115194 h 344623"/>
                <a:gd name="connsiteX2" fmla="*/ 570862 w 650954"/>
                <a:gd name="connsiteY2" fmla="*/ 245385 h 344623"/>
                <a:gd name="connsiteX3" fmla="*/ 115193 w 650954"/>
                <a:gd name="connsiteY3" fmla="*/ 245385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4"/>
                  </a:moveTo>
                  <a:lnTo>
                    <a:pt x="570862" y="115194"/>
                  </a:lnTo>
                  <a:lnTo>
                    <a:pt x="570862" y="245385"/>
                  </a:lnTo>
                  <a:lnTo>
                    <a:pt x="115193" y="245385"/>
                  </a:lnTo>
                  <a:close/>
                </a:path>
              </a:pathLst>
            </a:custGeom>
            <a:solidFill>
              <a:srgbClr val="1070C4"/>
            </a:solidFill>
            <a:ln w="38206" cap="flat">
              <a:noFill/>
              <a:prstDash val="solid"/>
              <a:miter/>
            </a:ln>
          </p:spPr>
          <p:txBody>
            <a:bodyPr rtlCol="0" anchor="ctr"/>
            <a:lstStyle/>
            <a:p>
              <a:endParaRPr lang="en-US" sz="1800"/>
            </a:p>
          </p:txBody>
        </p:sp>
        <p:sp>
          <p:nvSpPr>
            <p:cNvPr id="324" name="Freeform: Shape 323">
              <a:extLst>
                <a:ext uri="{FF2B5EF4-FFF2-40B4-BE49-F238E27FC236}">
                  <a16:creationId xmlns:a16="http://schemas.microsoft.com/office/drawing/2014/main" id="{411E5A1C-97DB-472C-B5FF-C9654C95C8AB}"/>
                </a:ext>
              </a:extLst>
            </p:cNvPr>
            <p:cNvSpPr/>
            <p:nvPr/>
          </p:nvSpPr>
          <p:spPr>
            <a:xfrm>
              <a:off x="8499620"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5" name="Freeform: Shape 324">
              <a:extLst>
                <a:ext uri="{FF2B5EF4-FFF2-40B4-BE49-F238E27FC236}">
                  <a16:creationId xmlns:a16="http://schemas.microsoft.com/office/drawing/2014/main" id="{13AA027E-6D4E-4D29-9DE3-DCB30D2ECE67}"/>
                </a:ext>
              </a:extLst>
            </p:cNvPr>
            <p:cNvSpPr/>
            <p:nvPr/>
          </p:nvSpPr>
          <p:spPr>
            <a:xfrm>
              <a:off x="8534082"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6" name="Freeform: Shape 325">
              <a:extLst>
                <a:ext uri="{FF2B5EF4-FFF2-40B4-BE49-F238E27FC236}">
                  <a16:creationId xmlns:a16="http://schemas.microsoft.com/office/drawing/2014/main" id="{2915D979-4B59-4196-9BB8-74014D3EFF4F}"/>
                </a:ext>
              </a:extLst>
            </p:cNvPr>
            <p:cNvSpPr/>
            <p:nvPr/>
          </p:nvSpPr>
          <p:spPr>
            <a:xfrm>
              <a:off x="8568544"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7" name="Freeform: Shape 326">
              <a:extLst>
                <a:ext uri="{FF2B5EF4-FFF2-40B4-BE49-F238E27FC236}">
                  <a16:creationId xmlns:a16="http://schemas.microsoft.com/office/drawing/2014/main" id="{0C9C03F8-910D-4A5E-A98A-57EB9C160734}"/>
                </a:ext>
              </a:extLst>
            </p:cNvPr>
            <p:cNvSpPr/>
            <p:nvPr/>
          </p:nvSpPr>
          <p:spPr>
            <a:xfrm>
              <a:off x="8603007"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8" name="Freeform: Shape 327">
              <a:extLst>
                <a:ext uri="{FF2B5EF4-FFF2-40B4-BE49-F238E27FC236}">
                  <a16:creationId xmlns:a16="http://schemas.microsoft.com/office/drawing/2014/main" id="{76B4D598-1F2B-4889-8A6A-98E2C8F3D488}"/>
                </a:ext>
              </a:extLst>
            </p:cNvPr>
            <p:cNvSpPr/>
            <p:nvPr/>
          </p:nvSpPr>
          <p:spPr>
            <a:xfrm>
              <a:off x="883275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29" name="Freeform: Shape 328">
              <a:extLst>
                <a:ext uri="{FF2B5EF4-FFF2-40B4-BE49-F238E27FC236}">
                  <a16:creationId xmlns:a16="http://schemas.microsoft.com/office/drawing/2014/main" id="{4B46B271-D97A-4EE4-AABB-CDDBA30521DD}"/>
                </a:ext>
              </a:extLst>
            </p:cNvPr>
            <p:cNvSpPr/>
            <p:nvPr/>
          </p:nvSpPr>
          <p:spPr>
            <a:xfrm>
              <a:off x="887870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30" name="Freeform: Shape 329">
              <a:extLst>
                <a:ext uri="{FF2B5EF4-FFF2-40B4-BE49-F238E27FC236}">
                  <a16:creationId xmlns:a16="http://schemas.microsoft.com/office/drawing/2014/main" id="{0154CB14-7E06-42A0-874D-20E3114EF113}"/>
                </a:ext>
              </a:extLst>
            </p:cNvPr>
            <p:cNvSpPr/>
            <p:nvPr/>
          </p:nvSpPr>
          <p:spPr>
            <a:xfrm>
              <a:off x="9054846" y="1684801"/>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00"/>
            </a:p>
          </p:txBody>
        </p:sp>
        <p:sp>
          <p:nvSpPr>
            <p:cNvPr id="331" name="Freeform: Shape 330">
              <a:extLst>
                <a:ext uri="{FF2B5EF4-FFF2-40B4-BE49-F238E27FC236}">
                  <a16:creationId xmlns:a16="http://schemas.microsoft.com/office/drawing/2014/main" id="{EBE01124-1B97-4080-AFDF-3C697FF0D8E8}"/>
                </a:ext>
              </a:extLst>
            </p:cNvPr>
            <p:cNvSpPr/>
            <p:nvPr/>
          </p:nvSpPr>
          <p:spPr>
            <a:xfrm>
              <a:off x="9617730" y="1684801"/>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4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4" y="1286912"/>
                  </a:lnTo>
                  <a:close/>
                </a:path>
              </a:pathLst>
            </a:custGeom>
            <a:solidFill>
              <a:srgbClr val="1070C4"/>
            </a:solidFill>
            <a:ln w="38206" cap="flat">
              <a:noFill/>
              <a:prstDash val="solid"/>
              <a:miter/>
            </a:ln>
          </p:spPr>
          <p:txBody>
            <a:bodyPr rtlCol="0" anchor="ctr"/>
            <a:lstStyle/>
            <a:p>
              <a:endParaRPr lang="en-US" sz="1800"/>
            </a:p>
          </p:txBody>
        </p:sp>
        <p:sp>
          <p:nvSpPr>
            <p:cNvPr id="332" name="Freeform: Shape 331">
              <a:extLst>
                <a:ext uri="{FF2B5EF4-FFF2-40B4-BE49-F238E27FC236}">
                  <a16:creationId xmlns:a16="http://schemas.microsoft.com/office/drawing/2014/main" id="{698AD89F-82E4-4450-853C-CC5D0CE0DEF9}"/>
                </a:ext>
              </a:extLst>
            </p:cNvPr>
            <p:cNvSpPr/>
            <p:nvPr/>
          </p:nvSpPr>
          <p:spPr>
            <a:xfrm>
              <a:off x="9108454" y="174223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33" name="Freeform: Shape 332">
              <a:extLst>
                <a:ext uri="{FF2B5EF4-FFF2-40B4-BE49-F238E27FC236}">
                  <a16:creationId xmlns:a16="http://schemas.microsoft.com/office/drawing/2014/main" id="{7F5D86CF-450C-4407-952A-B00805A73F91}"/>
                </a:ext>
              </a:extLst>
            </p:cNvPr>
            <p:cNvSpPr/>
            <p:nvPr/>
          </p:nvSpPr>
          <p:spPr>
            <a:xfrm>
              <a:off x="9131429"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4" name="Freeform: Shape 333">
              <a:extLst>
                <a:ext uri="{FF2B5EF4-FFF2-40B4-BE49-F238E27FC236}">
                  <a16:creationId xmlns:a16="http://schemas.microsoft.com/office/drawing/2014/main" id="{8759E3FE-7B35-4363-9789-CBAED8B93C03}"/>
                </a:ext>
              </a:extLst>
            </p:cNvPr>
            <p:cNvSpPr/>
            <p:nvPr/>
          </p:nvSpPr>
          <p:spPr>
            <a:xfrm>
              <a:off x="9165891"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5" name="Freeform: Shape 334">
              <a:extLst>
                <a:ext uri="{FF2B5EF4-FFF2-40B4-BE49-F238E27FC236}">
                  <a16:creationId xmlns:a16="http://schemas.microsoft.com/office/drawing/2014/main" id="{8F6D961D-CFEE-49F7-A932-E44A4FCBE619}"/>
                </a:ext>
              </a:extLst>
            </p:cNvPr>
            <p:cNvSpPr/>
            <p:nvPr/>
          </p:nvSpPr>
          <p:spPr>
            <a:xfrm>
              <a:off x="9196524"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6" name="Freeform: Shape 335">
              <a:extLst>
                <a:ext uri="{FF2B5EF4-FFF2-40B4-BE49-F238E27FC236}">
                  <a16:creationId xmlns:a16="http://schemas.microsoft.com/office/drawing/2014/main" id="{AE5ADAE0-FA15-4741-A61C-5ED27BA44442}"/>
                </a:ext>
              </a:extLst>
            </p:cNvPr>
            <p:cNvSpPr/>
            <p:nvPr/>
          </p:nvSpPr>
          <p:spPr>
            <a:xfrm>
              <a:off x="9230986"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7" name="Freeform: Shape 336">
              <a:extLst>
                <a:ext uri="{FF2B5EF4-FFF2-40B4-BE49-F238E27FC236}">
                  <a16:creationId xmlns:a16="http://schemas.microsoft.com/office/drawing/2014/main" id="{217FB293-16BF-47EF-8D7F-0865AD5B87A0}"/>
                </a:ext>
              </a:extLst>
            </p:cNvPr>
            <p:cNvSpPr/>
            <p:nvPr/>
          </p:nvSpPr>
          <p:spPr>
            <a:xfrm>
              <a:off x="946073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38" name="Freeform: Shape 337">
              <a:extLst>
                <a:ext uri="{FF2B5EF4-FFF2-40B4-BE49-F238E27FC236}">
                  <a16:creationId xmlns:a16="http://schemas.microsoft.com/office/drawing/2014/main" id="{6209BB97-1F60-4115-9D28-EBFC56AEDA95}"/>
                </a:ext>
              </a:extLst>
            </p:cNvPr>
            <p:cNvSpPr/>
            <p:nvPr/>
          </p:nvSpPr>
          <p:spPr>
            <a:xfrm>
              <a:off x="950668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39" name="Freeform: Shape 338">
              <a:extLst>
                <a:ext uri="{FF2B5EF4-FFF2-40B4-BE49-F238E27FC236}">
                  <a16:creationId xmlns:a16="http://schemas.microsoft.com/office/drawing/2014/main" id="{0B197319-3504-4579-B46F-267E7CF8E59D}"/>
                </a:ext>
              </a:extLst>
            </p:cNvPr>
            <p:cNvSpPr/>
            <p:nvPr/>
          </p:nvSpPr>
          <p:spPr>
            <a:xfrm>
              <a:off x="9108454" y="189157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40" name="Freeform: Shape 339">
              <a:extLst>
                <a:ext uri="{FF2B5EF4-FFF2-40B4-BE49-F238E27FC236}">
                  <a16:creationId xmlns:a16="http://schemas.microsoft.com/office/drawing/2014/main" id="{CC7B3123-D5F8-4F2D-847A-A73BA4D5A2C1}"/>
                </a:ext>
              </a:extLst>
            </p:cNvPr>
            <p:cNvSpPr/>
            <p:nvPr/>
          </p:nvSpPr>
          <p:spPr>
            <a:xfrm>
              <a:off x="9131429"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1" name="Freeform: Shape 340">
              <a:extLst>
                <a:ext uri="{FF2B5EF4-FFF2-40B4-BE49-F238E27FC236}">
                  <a16:creationId xmlns:a16="http://schemas.microsoft.com/office/drawing/2014/main" id="{9EB51B1B-C2D1-48F3-917E-43E8B106A636}"/>
                </a:ext>
              </a:extLst>
            </p:cNvPr>
            <p:cNvSpPr/>
            <p:nvPr/>
          </p:nvSpPr>
          <p:spPr>
            <a:xfrm>
              <a:off x="9165891"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2" name="Freeform: Shape 341">
              <a:extLst>
                <a:ext uri="{FF2B5EF4-FFF2-40B4-BE49-F238E27FC236}">
                  <a16:creationId xmlns:a16="http://schemas.microsoft.com/office/drawing/2014/main" id="{3E14D1D2-9B19-4980-9923-48187BD90DD0}"/>
                </a:ext>
              </a:extLst>
            </p:cNvPr>
            <p:cNvSpPr/>
            <p:nvPr/>
          </p:nvSpPr>
          <p:spPr>
            <a:xfrm>
              <a:off x="9196524"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3" name="Freeform: Shape 342">
              <a:extLst>
                <a:ext uri="{FF2B5EF4-FFF2-40B4-BE49-F238E27FC236}">
                  <a16:creationId xmlns:a16="http://schemas.microsoft.com/office/drawing/2014/main" id="{D03CA0F5-27D2-4FF4-A323-D6C3537A68D8}"/>
                </a:ext>
              </a:extLst>
            </p:cNvPr>
            <p:cNvSpPr/>
            <p:nvPr/>
          </p:nvSpPr>
          <p:spPr>
            <a:xfrm>
              <a:off x="9230986"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4" name="Freeform: Shape 343">
              <a:extLst>
                <a:ext uri="{FF2B5EF4-FFF2-40B4-BE49-F238E27FC236}">
                  <a16:creationId xmlns:a16="http://schemas.microsoft.com/office/drawing/2014/main" id="{E6800396-DC3A-435B-AD5A-F366930E1F03}"/>
                </a:ext>
              </a:extLst>
            </p:cNvPr>
            <p:cNvSpPr/>
            <p:nvPr/>
          </p:nvSpPr>
          <p:spPr>
            <a:xfrm>
              <a:off x="946073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45" name="Freeform: Shape 344">
              <a:extLst>
                <a:ext uri="{FF2B5EF4-FFF2-40B4-BE49-F238E27FC236}">
                  <a16:creationId xmlns:a16="http://schemas.microsoft.com/office/drawing/2014/main" id="{51A994B5-D42F-4990-A99B-DC6D7BF74DD4}"/>
                </a:ext>
              </a:extLst>
            </p:cNvPr>
            <p:cNvSpPr/>
            <p:nvPr/>
          </p:nvSpPr>
          <p:spPr>
            <a:xfrm>
              <a:off x="950668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46" name="Freeform: Shape 345">
              <a:extLst>
                <a:ext uri="{FF2B5EF4-FFF2-40B4-BE49-F238E27FC236}">
                  <a16:creationId xmlns:a16="http://schemas.microsoft.com/office/drawing/2014/main" id="{541DB8FD-AB94-4CCA-BA34-293DC997F847}"/>
                </a:ext>
              </a:extLst>
            </p:cNvPr>
            <p:cNvSpPr/>
            <p:nvPr/>
          </p:nvSpPr>
          <p:spPr>
            <a:xfrm>
              <a:off x="9108454" y="204091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47" name="Freeform: Shape 346">
              <a:extLst>
                <a:ext uri="{FF2B5EF4-FFF2-40B4-BE49-F238E27FC236}">
                  <a16:creationId xmlns:a16="http://schemas.microsoft.com/office/drawing/2014/main" id="{F672FAFA-001B-4D3B-ADBF-9158BCD3A8E9}"/>
                </a:ext>
              </a:extLst>
            </p:cNvPr>
            <p:cNvSpPr/>
            <p:nvPr/>
          </p:nvSpPr>
          <p:spPr>
            <a:xfrm>
              <a:off x="9131429"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8" name="Freeform: Shape 347">
              <a:extLst>
                <a:ext uri="{FF2B5EF4-FFF2-40B4-BE49-F238E27FC236}">
                  <a16:creationId xmlns:a16="http://schemas.microsoft.com/office/drawing/2014/main" id="{98A980B2-81E3-4902-8ED1-AD4860AA494E}"/>
                </a:ext>
              </a:extLst>
            </p:cNvPr>
            <p:cNvSpPr/>
            <p:nvPr/>
          </p:nvSpPr>
          <p:spPr>
            <a:xfrm>
              <a:off x="9165891"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9" name="Freeform: Shape 348">
              <a:extLst>
                <a:ext uri="{FF2B5EF4-FFF2-40B4-BE49-F238E27FC236}">
                  <a16:creationId xmlns:a16="http://schemas.microsoft.com/office/drawing/2014/main" id="{3D01BE67-835A-419F-B167-97B7448A0DF7}"/>
                </a:ext>
              </a:extLst>
            </p:cNvPr>
            <p:cNvSpPr/>
            <p:nvPr/>
          </p:nvSpPr>
          <p:spPr>
            <a:xfrm>
              <a:off x="9196524"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0" name="Freeform: Shape 349">
              <a:extLst>
                <a:ext uri="{FF2B5EF4-FFF2-40B4-BE49-F238E27FC236}">
                  <a16:creationId xmlns:a16="http://schemas.microsoft.com/office/drawing/2014/main" id="{F465D8D8-E717-4428-81DA-AA4209AE888F}"/>
                </a:ext>
              </a:extLst>
            </p:cNvPr>
            <p:cNvSpPr/>
            <p:nvPr/>
          </p:nvSpPr>
          <p:spPr>
            <a:xfrm>
              <a:off x="9230986"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1" name="Freeform: Shape 350">
              <a:extLst>
                <a:ext uri="{FF2B5EF4-FFF2-40B4-BE49-F238E27FC236}">
                  <a16:creationId xmlns:a16="http://schemas.microsoft.com/office/drawing/2014/main" id="{BA16B663-CF5D-4533-B737-C380002288DA}"/>
                </a:ext>
              </a:extLst>
            </p:cNvPr>
            <p:cNvSpPr/>
            <p:nvPr/>
          </p:nvSpPr>
          <p:spPr>
            <a:xfrm>
              <a:off x="946073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52" name="Freeform: Shape 351">
              <a:extLst>
                <a:ext uri="{FF2B5EF4-FFF2-40B4-BE49-F238E27FC236}">
                  <a16:creationId xmlns:a16="http://schemas.microsoft.com/office/drawing/2014/main" id="{7A9D1C2D-3A73-420B-A464-444E387BE8A0}"/>
                </a:ext>
              </a:extLst>
            </p:cNvPr>
            <p:cNvSpPr/>
            <p:nvPr/>
          </p:nvSpPr>
          <p:spPr>
            <a:xfrm>
              <a:off x="950668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53" name="Freeform: Shape 352">
              <a:extLst>
                <a:ext uri="{FF2B5EF4-FFF2-40B4-BE49-F238E27FC236}">
                  <a16:creationId xmlns:a16="http://schemas.microsoft.com/office/drawing/2014/main" id="{44B15478-3B42-49ED-B46E-287FE532B254}"/>
                </a:ext>
              </a:extLst>
            </p:cNvPr>
            <p:cNvSpPr/>
            <p:nvPr/>
          </p:nvSpPr>
          <p:spPr>
            <a:xfrm>
              <a:off x="9108454" y="219024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54" name="Freeform: Shape 353">
              <a:extLst>
                <a:ext uri="{FF2B5EF4-FFF2-40B4-BE49-F238E27FC236}">
                  <a16:creationId xmlns:a16="http://schemas.microsoft.com/office/drawing/2014/main" id="{1587AB18-8891-4D97-8AB2-5366AA83ED31}"/>
                </a:ext>
              </a:extLst>
            </p:cNvPr>
            <p:cNvSpPr/>
            <p:nvPr/>
          </p:nvSpPr>
          <p:spPr>
            <a:xfrm>
              <a:off x="9131429"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5" name="Freeform: Shape 354">
              <a:extLst>
                <a:ext uri="{FF2B5EF4-FFF2-40B4-BE49-F238E27FC236}">
                  <a16:creationId xmlns:a16="http://schemas.microsoft.com/office/drawing/2014/main" id="{3EC4ED6C-6A3D-4EDC-B20F-93FA3111FCD8}"/>
                </a:ext>
              </a:extLst>
            </p:cNvPr>
            <p:cNvSpPr/>
            <p:nvPr/>
          </p:nvSpPr>
          <p:spPr>
            <a:xfrm>
              <a:off x="9165891"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6" name="Freeform: Shape 355">
              <a:extLst>
                <a:ext uri="{FF2B5EF4-FFF2-40B4-BE49-F238E27FC236}">
                  <a16:creationId xmlns:a16="http://schemas.microsoft.com/office/drawing/2014/main" id="{BF694AC8-2287-4908-9FA8-3F8F1D9963A2}"/>
                </a:ext>
              </a:extLst>
            </p:cNvPr>
            <p:cNvSpPr/>
            <p:nvPr/>
          </p:nvSpPr>
          <p:spPr>
            <a:xfrm>
              <a:off x="9196524"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7" name="Freeform: Shape 356">
              <a:extLst>
                <a:ext uri="{FF2B5EF4-FFF2-40B4-BE49-F238E27FC236}">
                  <a16:creationId xmlns:a16="http://schemas.microsoft.com/office/drawing/2014/main" id="{3DC74DCD-4E96-4222-A674-83AABA2F3F89}"/>
                </a:ext>
              </a:extLst>
            </p:cNvPr>
            <p:cNvSpPr/>
            <p:nvPr/>
          </p:nvSpPr>
          <p:spPr>
            <a:xfrm>
              <a:off x="9230986"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8" name="Freeform: Shape 357">
              <a:extLst>
                <a:ext uri="{FF2B5EF4-FFF2-40B4-BE49-F238E27FC236}">
                  <a16:creationId xmlns:a16="http://schemas.microsoft.com/office/drawing/2014/main" id="{CB036D2F-A72B-4281-ACD7-6604DD351745}"/>
                </a:ext>
              </a:extLst>
            </p:cNvPr>
            <p:cNvSpPr/>
            <p:nvPr/>
          </p:nvSpPr>
          <p:spPr>
            <a:xfrm>
              <a:off x="946073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59" name="Freeform: Shape 358">
              <a:extLst>
                <a:ext uri="{FF2B5EF4-FFF2-40B4-BE49-F238E27FC236}">
                  <a16:creationId xmlns:a16="http://schemas.microsoft.com/office/drawing/2014/main" id="{B85FE254-24EF-4B25-9824-86A924322AB0}"/>
                </a:ext>
              </a:extLst>
            </p:cNvPr>
            <p:cNvSpPr/>
            <p:nvPr/>
          </p:nvSpPr>
          <p:spPr>
            <a:xfrm>
              <a:off x="950668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60" name="Freeform: Shape 359">
              <a:extLst>
                <a:ext uri="{FF2B5EF4-FFF2-40B4-BE49-F238E27FC236}">
                  <a16:creationId xmlns:a16="http://schemas.microsoft.com/office/drawing/2014/main" id="{F4654756-DBE1-4C40-8204-E31706D489A0}"/>
                </a:ext>
              </a:extLst>
            </p:cNvPr>
            <p:cNvSpPr/>
            <p:nvPr/>
          </p:nvSpPr>
          <p:spPr>
            <a:xfrm>
              <a:off x="9108454" y="233958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61" name="Freeform: Shape 360">
              <a:extLst>
                <a:ext uri="{FF2B5EF4-FFF2-40B4-BE49-F238E27FC236}">
                  <a16:creationId xmlns:a16="http://schemas.microsoft.com/office/drawing/2014/main" id="{B44BEBC0-5338-43C0-BC4A-8E7303FB1CE7}"/>
                </a:ext>
              </a:extLst>
            </p:cNvPr>
            <p:cNvSpPr/>
            <p:nvPr/>
          </p:nvSpPr>
          <p:spPr>
            <a:xfrm>
              <a:off x="9131429"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2" name="Freeform: Shape 361">
              <a:extLst>
                <a:ext uri="{FF2B5EF4-FFF2-40B4-BE49-F238E27FC236}">
                  <a16:creationId xmlns:a16="http://schemas.microsoft.com/office/drawing/2014/main" id="{8AB74D4A-A73D-4E2F-8F0B-B6473EB2E98D}"/>
                </a:ext>
              </a:extLst>
            </p:cNvPr>
            <p:cNvSpPr/>
            <p:nvPr/>
          </p:nvSpPr>
          <p:spPr>
            <a:xfrm>
              <a:off x="9165891"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3" name="Freeform: Shape 362">
              <a:extLst>
                <a:ext uri="{FF2B5EF4-FFF2-40B4-BE49-F238E27FC236}">
                  <a16:creationId xmlns:a16="http://schemas.microsoft.com/office/drawing/2014/main" id="{9A69F310-A375-47D0-BC38-FEFE3137BB2D}"/>
                </a:ext>
              </a:extLst>
            </p:cNvPr>
            <p:cNvSpPr/>
            <p:nvPr/>
          </p:nvSpPr>
          <p:spPr>
            <a:xfrm>
              <a:off x="9196524"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4" name="Freeform: Shape 363">
              <a:extLst>
                <a:ext uri="{FF2B5EF4-FFF2-40B4-BE49-F238E27FC236}">
                  <a16:creationId xmlns:a16="http://schemas.microsoft.com/office/drawing/2014/main" id="{D2B972F7-9C5A-4E4C-8A1C-746C3A091DCF}"/>
                </a:ext>
              </a:extLst>
            </p:cNvPr>
            <p:cNvSpPr/>
            <p:nvPr/>
          </p:nvSpPr>
          <p:spPr>
            <a:xfrm>
              <a:off x="9230986"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5" name="Freeform: Shape 364">
              <a:extLst>
                <a:ext uri="{FF2B5EF4-FFF2-40B4-BE49-F238E27FC236}">
                  <a16:creationId xmlns:a16="http://schemas.microsoft.com/office/drawing/2014/main" id="{976047FF-C17C-4637-A384-4B0D5F6E3678}"/>
                </a:ext>
              </a:extLst>
            </p:cNvPr>
            <p:cNvSpPr/>
            <p:nvPr/>
          </p:nvSpPr>
          <p:spPr>
            <a:xfrm>
              <a:off x="946073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66" name="Freeform: Shape 365">
              <a:extLst>
                <a:ext uri="{FF2B5EF4-FFF2-40B4-BE49-F238E27FC236}">
                  <a16:creationId xmlns:a16="http://schemas.microsoft.com/office/drawing/2014/main" id="{49B8C671-613A-4BF8-B1BA-DE8CFC34AF34}"/>
                </a:ext>
              </a:extLst>
            </p:cNvPr>
            <p:cNvSpPr/>
            <p:nvPr/>
          </p:nvSpPr>
          <p:spPr>
            <a:xfrm>
              <a:off x="950668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67" name="Freeform: Shape 366">
              <a:extLst>
                <a:ext uri="{FF2B5EF4-FFF2-40B4-BE49-F238E27FC236}">
                  <a16:creationId xmlns:a16="http://schemas.microsoft.com/office/drawing/2014/main" id="{6F4A2B21-79E7-42CD-AA50-CAC9697F60FD}"/>
                </a:ext>
              </a:extLst>
            </p:cNvPr>
            <p:cNvSpPr/>
            <p:nvPr/>
          </p:nvSpPr>
          <p:spPr>
            <a:xfrm>
              <a:off x="9108454" y="248892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68" name="Freeform: Shape 367">
              <a:extLst>
                <a:ext uri="{FF2B5EF4-FFF2-40B4-BE49-F238E27FC236}">
                  <a16:creationId xmlns:a16="http://schemas.microsoft.com/office/drawing/2014/main" id="{5465431F-80D7-4E19-B49C-C4058A1F4069}"/>
                </a:ext>
              </a:extLst>
            </p:cNvPr>
            <p:cNvSpPr/>
            <p:nvPr/>
          </p:nvSpPr>
          <p:spPr>
            <a:xfrm>
              <a:off x="9131429"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9" name="Freeform: Shape 368">
              <a:extLst>
                <a:ext uri="{FF2B5EF4-FFF2-40B4-BE49-F238E27FC236}">
                  <a16:creationId xmlns:a16="http://schemas.microsoft.com/office/drawing/2014/main" id="{44645C6C-CAD4-4FCD-960B-9EC0C16C452D}"/>
                </a:ext>
              </a:extLst>
            </p:cNvPr>
            <p:cNvSpPr/>
            <p:nvPr/>
          </p:nvSpPr>
          <p:spPr>
            <a:xfrm>
              <a:off x="9165891"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0" name="Freeform: Shape 369">
              <a:extLst>
                <a:ext uri="{FF2B5EF4-FFF2-40B4-BE49-F238E27FC236}">
                  <a16:creationId xmlns:a16="http://schemas.microsoft.com/office/drawing/2014/main" id="{75B37EE5-7CF9-41BD-B04E-98939B0D5CB6}"/>
                </a:ext>
              </a:extLst>
            </p:cNvPr>
            <p:cNvSpPr/>
            <p:nvPr/>
          </p:nvSpPr>
          <p:spPr>
            <a:xfrm>
              <a:off x="9196524"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1" name="Freeform: Shape 370">
              <a:extLst>
                <a:ext uri="{FF2B5EF4-FFF2-40B4-BE49-F238E27FC236}">
                  <a16:creationId xmlns:a16="http://schemas.microsoft.com/office/drawing/2014/main" id="{48AF5486-4B9A-458F-8107-2E8FCF6063BB}"/>
                </a:ext>
              </a:extLst>
            </p:cNvPr>
            <p:cNvSpPr/>
            <p:nvPr/>
          </p:nvSpPr>
          <p:spPr>
            <a:xfrm>
              <a:off x="9230986"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2" name="Freeform: Shape 371">
              <a:extLst>
                <a:ext uri="{FF2B5EF4-FFF2-40B4-BE49-F238E27FC236}">
                  <a16:creationId xmlns:a16="http://schemas.microsoft.com/office/drawing/2014/main" id="{EA6E2A87-36DA-422A-BC65-F5C3285B8C12}"/>
                </a:ext>
              </a:extLst>
            </p:cNvPr>
            <p:cNvSpPr/>
            <p:nvPr/>
          </p:nvSpPr>
          <p:spPr>
            <a:xfrm>
              <a:off x="946073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73" name="Freeform: Shape 372">
              <a:extLst>
                <a:ext uri="{FF2B5EF4-FFF2-40B4-BE49-F238E27FC236}">
                  <a16:creationId xmlns:a16="http://schemas.microsoft.com/office/drawing/2014/main" id="{8593ADFF-0D23-44DE-9FC0-8241FFE03310}"/>
                </a:ext>
              </a:extLst>
            </p:cNvPr>
            <p:cNvSpPr/>
            <p:nvPr/>
          </p:nvSpPr>
          <p:spPr>
            <a:xfrm>
              <a:off x="950668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74" name="Freeform: Shape 373">
              <a:extLst>
                <a:ext uri="{FF2B5EF4-FFF2-40B4-BE49-F238E27FC236}">
                  <a16:creationId xmlns:a16="http://schemas.microsoft.com/office/drawing/2014/main" id="{ACD5D780-9A84-4EAD-82BD-6E576A7DFF42}"/>
                </a:ext>
              </a:extLst>
            </p:cNvPr>
            <p:cNvSpPr/>
            <p:nvPr/>
          </p:nvSpPr>
          <p:spPr>
            <a:xfrm>
              <a:off x="9108454" y="2642087"/>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75" name="Freeform: Shape 374">
              <a:extLst>
                <a:ext uri="{FF2B5EF4-FFF2-40B4-BE49-F238E27FC236}">
                  <a16:creationId xmlns:a16="http://schemas.microsoft.com/office/drawing/2014/main" id="{F6D5BC8C-6B0F-4B1B-8FA9-FD077B91D424}"/>
                </a:ext>
              </a:extLst>
            </p:cNvPr>
            <p:cNvSpPr/>
            <p:nvPr/>
          </p:nvSpPr>
          <p:spPr>
            <a:xfrm>
              <a:off x="9131429"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6" name="Freeform: Shape 375">
              <a:extLst>
                <a:ext uri="{FF2B5EF4-FFF2-40B4-BE49-F238E27FC236}">
                  <a16:creationId xmlns:a16="http://schemas.microsoft.com/office/drawing/2014/main" id="{26ED30F5-9AE9-469B-B171-BE3E67978DB9}"/>
                </a:ext>
              </a:extLst>
            </p:cNvPr>
            <p:cNvSpPr/>
            <p:nvPr/>
          </p:nvSpPr>
          <p:spPr>
            <a:xfrm>
              <a:off x="9165891"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7" name="Freeform: Shape 376">
              <a:extLst>
                <a:ext uri="{FF2B5EF4-FFF2-40B4-BE49-F238E27FC236}">
                  <a16:creationId xmlns:a16="http://schemas.microsoft.com/office/drawing/2014/main" id="{12A83750-B943-4BC6-9C64-C3C8C7F5F572}"/>
                </a:ext>
              </a:extLst>
            </p:cNvPr>
            <p:cNvSpPr/>
            <p:nvPr/>
          </p:nvSpPr>
          <p:spPr>
            <a:xfrm>
              <a:off x="9196524"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8" name="Freeform: Shape 377">
              <a:extLst>
                <a:ext uri="{FF2B5EF4-FFF2-40B4-BE49-F238E27FC236}">
                  <a16:creationId xmlns:a16="http://schemas.microsoft.com/office/drawing/2014/main" id="{28090948-4C5F-4619-A4E4-F5430149FCC4}"/>
                </a:ext>
              </a:extLst>
            </p:cNvPr>
            <p:cNvSpPr/>
            <p:nvPr/>
          </p:nvSpPr>
          <p:spPr>
            <a:xfrm>
              <a:off x="9230986"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9" name="Freeform: Shape 378">
              <a:extLst>
                <a:ext uri="{FF2B5EF4-FFF2-40B4-BE49-F238E27FC236}">
                  <a16:creationId xmlns:a16="http://schemas.microsoft.com/office/drawing/2014/main" id="{90CD2C70-58F9-4A08-97D5-91C924270FCC}"/>
                </a:ext>
              </a:extLst>
            </p:cNvPr>
            <p:cNvSpPr/>
            <p:nvPr/>
          </p:nvSpPr>
          <p:spPr>
            <a:xfrm>
              <a:off x="946073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80" name="Freeform: Shape 379">
              <a:extLst>
                <a:ext uri="{FF2B5EF4-FFF2-40B4-BE49-F238E27FC236}">
                  <a16:creationId xmlns:a16="http://schemas.microsoft.com/office/drawing/2014/main" id="{A86AF8D8-29D0-47A4-8145-F10D5525FA3A}"/>
                </a:ext>
              </a:extLst>
            </p:cNvPr>
            <p:cNvSpPr/>
            <p:nvPr/>
          </p:nvSpPr>
          <p:spPr>
            <a:xfrm>
              <a:off x="950668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81" name="Freeform: Shape 380">
              <a:extLst>
                <a:ext uri="{FF2B5EF4-FFF2-40B4-BE49-F238E27FC236}">
                  <a16:creationId xmlns:a16="http://schemas.microsoft.com/office/drawing/2014/main" id="{AF989642-4BE4-4520-BBE4-1C1020F62871}"/>
                </a:ext>
              </a:extLst>
            </p:cNvPr>
            <p:cNvSpPr/>
            <p:nvPr/>
          </p:nvSpPr>
          <p:spPr>
            <a:xfrm>
              <a:off x="7825690" y="2201735"/>
              <a:ext cx="2450652" cy="918995"/>
            </a:xfrm>
            <a:custGeom>
              <a:avLst/>
              <a:gdLst>
                <a:gd name="connsiteX0" fmla="*/ 2209736 w 2450652"/>
                <a:gd name="connsiteY0" fmla="*/ 567033 h 918994"/>
                <a:gd name="connsiteX1" fmla="*/ 2152298 w 2450652"/>
                <a:gd name="connsiteY1" fmla="*/ 578520 h 918994"/>
                <a:gd name="connsiteX2" fmla="*/ 2152298 w 2450652"/>
                <a:gd name="connsiteY2" fmla="*/ 567033 h 918994"/>
                <a:gd name="connsiteX3" fmla="*/ 1884258 w 2450652"/>
                <a:gd name="connsiteY3" fmla="*/ 298993 h 918994"/>
                <a:gd name="connsiteX4" fmla="*/ 1616218 w 2450652"/>
                <a:gd name="connsiteY4" fmla="*/ 544058 h 918994"/>
                <a:gd name="connsiteX5" fmla="*/ 1470711 w 2450652"/>
                <a:gd name="connsiteY5" fmla="*/ 471304 h 918994"/>
                <a:gd name="connsiteX6" fmla="*/ 1397957 w 2450652"/>
                <a:gd name="connsiteY6" fmla="*/ 486621 h 918994"/>
                <a:gd name="connsiteX7" fmla="*/ 1332861 w 2450652"/>
                <a:gd name="connsiteY7" fmla="*/ 459817 h 918994"/>
                <a:gd name="connsiteX8" fmla="*/ 1263937 w 2450652"/>
                <a:gd name="connsiteY8" fmla="*/ 490450 h 918994"/>
                <a:gd name="connsiteX9" fmla="*/ 1263937 w 2450652"/>
                <a:gd name="connsiteY9" fmla="*/ 475133 h 918994"/>
                <a:gd name="connsiteX10" fmla="*/ 1083967 w 2450652"/>
                <a:gd name="connsiteY10" fmla="*/ 295163 h 918994"/>
                <a:gd name="connsiteX11" fmla="*/ 926972 w 2450652"/>
                <a:gd name="connsiteY11" fmla="*/ 387063 h 918994"/>
                <a:gd name="connsiteX12" fmla="*/ 926972 w 2450652"/>
                <a:gd name="connsiteY12" fmla="*/ 387063 h 918994"/>
                <a:gd name="connsiteX13" fmla="*/ 655103 w 2450652"/>
                <a:gd name="connsiteY13" fmla="*/ 115193 h 918994"/>
                <a:gd name="connsiteX14" fmla="*/ 383234 w 2450652"/>
                <a:gd name="connsiteY14" fmla="*/ 387063 h 918994"/>
                <a:gd name="connsiteX15" fmla="*/ 387063 w 2450652"/>
                <a:gd name="connsiteY15" fmla="*/ 440671 h 918994"/>
                <a:gd name="connsiteX16" fmla="*/ 260701 w 2450652"/>
                <a:gd name="connsiteY16" fmla="*/ 364088 h 918994"/>
                <a:gd name="connsiteX17" fmla="*/ 115193 w 2450652"/>
                <a:gd name="connsiteY17" fmla="*/ 509596 h 918994"/>
                <a:gd name="connsiteX18" fmla="*/ 260701 w 2450652"/>
                <a:gd name="connsiteY18" fmla="*/ 655103 h 918994"/>
                <a:gd name="connsiteX19" fmla="*/ 655103 w 2450652"/>
                <a:gd name="connsiteY19" fmla="*/ 655103 h 918994"/>
                <a:gd name="connsiteX20" fmla="*/ 1083967 w 2450652"/>
                <a:gd name="connsiteY20" fmla="*/ 655103 h 918994"/>
                <a:gd name="connsiteX21" fmla="*/ 1290741 w 2450652"/>
                <a:gd name="connsiteY21" fmla="*/ 655103 h 918994"/>
                <a:gd name="connsiteX22" fmla="*/ 1474540 w 2450652"/>
                <a:gd name="connsiteY22" fmla="*/ 835073 h 918994"/>
                <a:gd name="connsiteX23" fmla="*/ 2213565 w 2450652"/>
                <a:gd name="connsiteY23" fmla="*/ 835073 h 918994"/>
                <a:gd name="connsiteX24" fmla="*/ 2347585 w 2450652"/>
                <a:gd name="connsiteY24" fmla="*/ 701053 h 918994"/>
                <a:gd name="connsiteX25" fmla="*/ 2209736 w 2450652"/>
                <a:gd name="connsiteY25" fmla="*/ 56703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450652" h="918994">
                  <a:moveTo>
                    <a:pt x="2209736" y="567033"/>
                  </a:moveTo>
                  <a:cubicBezTo>
                    <a:pt x="2190590" y="567033"/>
                    <a:pt x="2171444" y="570862"/>
                    <a:pt x="2152298" y="578520"/>
                  </a:cubicBezTo>
                  <a:cubicBezTo>
                    <a:pt x="2152298" y="574691"/>
                    <a:pt x="2152298" y="570862"/>
                    <a:pt x="2152298" y="567033"/>
                  </a:cubicBezTo>
                  <a:cubicBezTo>
                    <a:pt x="2152298" y="417696"/>
                    <a:pt x="2033595" y="298993"/>
                    <a:pt x="1884258" y="298993"/>
                  </a:cubicBezTo>
                  <a:cubicBezTo>
                    <a:pt x="1742580" y="298993"/>
                    <a:pt x="1627706" y="406209"/>
                    <a:pt x="1616218" y="544058"/>
                  </a:cubicBezTo>
                  <a:cubicBezTo>
                    <a:pt x="1581756" y="498108"/>
                    <a:pt x="1528148" y="471304"/>
                    <a:pt x="1470711" y="471304"/>
                  </a:cubicBezTo>
                  <a:cubicBezTo>
                    <a:pt x="1443907" y="471304"/>
                    <a:pt x="1420932" y="475133"/>
                    <a:pt x="1397957" y="486621"/>
                  </a:cubicBezTo>
                  <a:cubicBezTo>
                    <a:pt x="1378811" y="471304"/>
                    <a:pt x="1355836" y="459817"/>
                    <a:pt x="1332861" y="459817"/>
                  </a:cubicBezTo>
                  <a:cubicBezTo>
                    <a:pt x="1306057" y="459817"/>
                    <a:pt x="1279253" y="471304"/>
                    <a:pt x="1263937" y="490450"/>
                  </a:cubicBezTo>
                  <a:cubicBezTo>
                    <a:pt x="1263937" y="486621"/>
                    <a:pt x="1263937" y="482792"/>
                    <a:pt x="1263937" y="475133"/>
                  </a:cubicBezTo>
                  <a:cubicBezTo>
                    <a:pt x="1263937" y="375575"/>
                    <a:pt x="1183525" y="295163"/>
                    <a:pt x="1083967" y="295163"/>
                  </a:cubicBezTo>
                  <a:cubicBezTo>
                    <a:pt x="1018872" y="295163"/>
                    <a:pt x="957605" y="329626"/>
                    <a:pt x="926972" y="387063"/>
                  </a:cubicBezTo>
                  <a:cubicBezTo>
                    <a:pt x="926972" y="387063"/>
                    <a:pt x="926972" y="387063"/>
                    <a:pt x="926972" y="387063"/>
                  </a:cubicBezTo>
                  <a:cubicBezTo>
                    <a:pt x="926972" y="237726"/>
                    <a:pt x="804440" y="115193"/>
                    <a:pt x="655103" y="115193"/>
                  </a:cubicBezTo>
                  <a:cubicBezTo>
                    <a:pt x="505766" y="115193"/>
                    <a:pt x="383234" y="237726"/>
                    <a:pt x="383234" y="387063"/>
                  </a:cubicBezTo>
                  <a:cubicBezTo>
                    <a:pt x="383234" y="406209"/>
                    <a:pt x="383234" y="425354"/>
                    <a:pt x="387063" y="440671"/>
                  </a:cubicBezTo>
                  <a:cubicBezTo>
                    <a:pt x="360259" y="394721"/>
                    <a:pt x="314309" y="364088"/>
                    <a:pt x="260701" y="364088"/>
                  </a:cubicBezTo>
                  <a:cubicBezTo>
                    <a:pt x="180289" y="364088"/>
                    <a:pt x="115193" y="429183"/>
                    <a:pt x="115193" y="509596"/>
                  </a:cubicBezTo>
                  <a:cubicBezTo>
                    <a:pt x="115193" y="590008"/>
                    <a:pt x="180289" y="655103"/>
                    <a:pt x="260701" y="655103"/>
                  </a:cubicBezTo>
                  <a:lnTo>
                    <a:pt x="655103" y="655103"/>
                  </a:lnTo>
                  <a:lnTo>
                    <a:pt x="1083967" y="655103"/>
                  </a:lnTo>
                  <a:lnTo>
                    <a:pt x="1290741" y="655103"/>
                  </a:lnTo>
                  <a:cubicBezTo>
                    <a:pt x="1290741" y="754661"/>
                    <a:pt x="1374982" y="835073"/>
                    <a:pt x="1474540" y="835073"/>
                  </a:cubicBezTo>
                  <a:lnTo>
                    <a:pt x="2213565" y="835073"/>
                  </a:lnTo>
                  <a:cubicBezTo>
                    <a:pt x="2286319" y="835073"/>
                    <a:pt x="2347585" y="773807"/>
                    <a:pt x="2347585" y="701053"/>
                  </a:cubicBezTo>
                  <a:cubicBezTo>
                    <a:pt x="2343756" y="628299"/>
                    <a:pt x="2282489" y="567033"/>
                    <a:pt x="2209736" y="567033"/>
                  </a:cubicBezTo>
                </a:path>
              </a:pathLst>
            </a:custGeom>
            <a:solidFill>
              <a:srgbClr val="FFFFFF"/>
            </a:solidFill>
            <a:ln w="38206" cap="flat">
              <a:noFill/>
              <a:prstDash val="solid"/>
              <a:miter/>
            </a:ln>
          </p:spPr>
          <p:txBody>
            <a:bodyPr rtlCol="0" anchor="ctr"/>
            <a:lstStyle/>
            <a:p>
              <a:endParaRPr lang="en-US" sz="1800"/>
            </a:p>
          </p:txBody>
        </p:sp>
        <p:sp>
          <p:nvSpPr>
            <p:cNvPr id="382" name="Freeform: Shape 381">
              <a:extLst>
                <a:ext uri="{FF2B5EF4-FFF2-40B4-BE49-F238E27FC236}">
                  <a16:creationId xmlns:a16="http://schemas.microsoft.com/office/drawing/2014/main" id="{EE31705A-E2AA-41E5-9F75-1A9BBCBC329B}"/>
                </a:ext>
              </a:extLst>
            </p:cNvPr>
            <p:cNvSpPr/>
            <p:nvPr/>
          </p:nvSpPr>
          <p:spPr>
            <a:xfrm>
              <a:off x="7871640" y="3105413"/>
              <a:ext cx="1378492" cy="918995"/>
            </a:xfrm>
            <a:custGeom>
              <a:avLst/>
              <a:gdLst>
                <a:gd name="connsiteX0" fmla="*/ 115193 w 1378492"/>
                <a:gd name="connsiteY0" fmla="*/ 115193 h 918994"/>
                <a:gd name="connsiteX1" fmla="*/ 115193 w 1378492"/>
                <a:gd name="connsiteY1" fmla="*/ 815927 h 918994"/>
                <a:gd name="connsiteX2" fmla="*/ 528741 w 1378492"/>
                <a:gd name="connsiteY2" fmla="*/ 815927 h 918994"/>
                <a:gd name="connsiteX3" fmla="*/ 838902 w 1378492"/>
                <a:gd name="connsiteY3" fmla="*/ 708711 h 918994"/>
                <a:gd name="connsiteX4" fmla="*/ 1149063 w 1378492"/>
                <a:gd name="connsiteY4" fmla="*/ 815927 h 918994"/>
                <a:gd name="connsiteX5" fmla="*/ 1279253 w 1378492"/>
                <a:gd name="connsiteY5" fmla="*/ 815927 h 918994"/>
                <a:gd name="connsiteX6" fmla="*/ 1279253 w 1378492"/>
                <a:gd name="connsiteY6" fmla="*/ 115193 h 918994"/>
                <a:gd name="connsiteX7" fmla="*/ 115193 w 1378492"/>
                <a:gd name="connsiteY7" fmla="*/ 11519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8492" h="918994">
                  <a:moveTo>
                    <a:pt x="115193" y="115193"/>
                  </a:moveTo>
                  <a:lnTo>
                    <a:pt x="115193" y="815927"/>
                  </a:lnTo>
                  <a:lnTo>
                    <a:pt x="528741" y="815927"/>
                  </a:lnTo>
                  <a:cubicBezTo>
                    <a:pt x="612982" y="747002"/>
                    <a:pt x="724027" y="708711"/>
                    <a:pt x="838902" y="708711"/>
                  </a:cubicBezTo>
                  <a:cubicBezTo>
                    <a:pt x="957605" y="708711"/>
                    <a:pt x="1064821" y="750832"/>
                    <a:pt x="1149063" y="815927"/>
                  </a:cubicBezTo>
                  <a:lnTo>
                    <a:pt x="1279253" y="815927"/>
                  </a:lnTo>
                  <a:lnTo>
                    <a:pt x="1279253" y="115193"/>
                  </a:lnTo>
                  <a:lnTo>
                    <a:pt x="115193" y="115193"/>
                  </a:lnTo>
                  <a:close/>
                </a:path>
              </a:pathLst>
            </a:custGeom>
            <a:solidFill>
              <a:srgbClr val="1070C4"/>
            </a:solidFill>
            <a:ln w="38206" cap="flat">
              <a:noFill/>
              <a:prstDash val="solid"/>
              <a:miter/>
            </a:ln>
          </p:spPr>
          <p:txBody>
            <a:bodyPr rtlCol="0" anchor="ctr"/>
            <a:lstStyle/>
            <a:p>
              <a:endParaRPr lang="en-US" sz="1800"/>
            </a:p>
          </p:txBody>
        </p:sp>
        <p:sp>
          <p:nvSpPr>
            <p:cNvPr id="383" name="Freeform: Shape 382">
              <a:extLst>
                <a:ext uri="{FF2B5EF4-FFF2-40B4-BE49-F238E27FC236}">
                  <a16:creationId xmlns:a16="http://schemas.microsoft.com/office/drawing/2014/main" id="{DD87A5CD-63B8-4094-912E-A45264ED3B8B}"/>
                </a:ext>
              </a:extLst>
            </p:cNvPr>
            <p:cNvSpPr/>
            <p:nvPr/>
          </p:nvSpPr>
          <p:spPr>
            <a:xfrm>
              <a:off x="8621216" y="3105413"/>
              <a:ext cx="612663" cy="612663"/>
            </a:xfrm>
            <a:custGeom>
              <a:avLst/>
              <a:gdLst>
                <a:gd name="connsiteX0" fmla="*/ 115193 w 612663"/>
                <a:gd name="connsiteY0" fmla="*/ 115193 h 612663"/>
                <a:gd name="connsiteX1" fmla="*/ 528741 w 612663"/>
                <a:gd name="connsiteY1" fmla="*/ 528741 h 612663"/>
                <a:gd name="connsiteX2" fmla="*/ 528741 w 612663"/>
                <a:gd name="connsiteY2" fmla="*/ 115193 h 612663"/>
              </a:gdLst>
              <a:ahLst/>
              <a:cxnLst>
                <a:cxn ang="0">
                  <a:pos x="connsiteX0" y="connsiteY0"/>
                </a:cxn>
                <a:cxn ang="0">
                  <a:pos x="connsiteX1" y="connsiteY1"/>
                </a:cxn>
                <a:cxn ang="0">
                  <a:pos x="connsiteX2" y="connsiteY2"/>
                </a:cxn>
              </a:cxnLst>
              <a:rect l="l" t="t" r="r" b="b"/>
              <a:pathLst>
                <a:path w="612663" h="612663">
                  <a:moveTo>
                    <a:pt x="115193" y="115193"/>
                  </a:moveTo>
                  <a:lnTo>
                    <a:pt x="528741" y="528741"/>
                  </a:lnTo>
                  <a:lnTo>
                    <a:pt x="528741" y="115193"/>
                  </a:lnTo>
                  <a:close/>
                </a:path>
              </a:pathLst>
            </a:custGeom>
            <a:solidFill>
              <a:schemeClr val="accent1">
                <a:lumMod val="75000"/>
              </a:schemeClr>
            </a:solidFill>
            <a:ln w="38206" cap="flat">
              <a:noFill/>
              <a:prstDash val="solid"/>
              <a:miter/>
            </a:ln>
          </p:spPr>
          <p:txBody>
            <a:bodyPr rtlCol="0" anchor="ctr"/>
            <a:lstStyle/>
            <a:p>
              <a:endParaRPr lang="en-US" sz="1800"/>
            </a:p>
          </p:txBody>
        </p:sp>
        <p:sp>
          <p:nvSpPr>
            <p:cNvPr id="384" name="Freeform: Shape 383">
              <a:extLst>
                <a:ext uri="{FF2B5EF4-FFF2-40B4-BE49-F238E27FC236}">
                  <a16:creationId xmlns:a16="http://schemas.microsoft.com/office/drawing/2014/main" id="{46C63360-6C62-43F4-BEB4-01AE9F138FF8}"/>
                </a:ext>
              </a:extLst>
            </p:cNvPr>
            <p:cNvSpPr/>
            <p:nvPr/>
          </p:nvSpPr>
          <p:spPr>
            <a:xfrm>
              <a:off x="7948223" y="3147534"/>
              <a:ext cx="1225326" cy="842412"/>
            </a:xfrm>
            <a:custGeom>
              <a:avLst/>
              <a:gdLst>
                <a:gd name="connsiteX0" fmla="*/ 766148 w 1225326"/>
                <a:gd name="connsiteY0" fmla="*/ 666590 h 842411"/>
                <a:gd name="connsiteX1" fmla="*/ 1015042 w 1225326"/>
                <a:gd name="connsiteY1" fmla="*/ 731686 h 842411"/>
                <a:gd name="connsiteX2" fmla="*/ 1129917 w 1225326"/>
                <a:gd name="connsiteY2" fmla="*/ 731686 h 842411"/>
                <a:gd name="connsiteX3" fmla="*/ 1129917 w 1225326"/>
                <a:gd name="connsiteY3" fmla="*/ 115193 h 842411"/>
                <a:gd name="connsiteX4" fmla="*/ 115193 w 1225326"/>
                <a:gd name="connsiteY4" fmla="*/ 115193 h 842411"/>
                <a:gd name="connsiteX5" fmla="*/ 115193 w 1225326"/>
                <a:gd name="connsiteY5" fmla="*/ 735515 h 842411"/>
                <a:gd name="connsiteX6" fmla="*/ 513424 w 1225326"/>
                <a:gd name="connsiteY6" fmla="*/ 735515 h 842411"/>
                <a:gd name="connsiteX7" fmla="*/ 766148 w 1225326"/>
                <a:gd name="connsiteY7" fmla="*/ 666590 h 84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5326" h="842411">
                  <a:moveTo>
                    <a:pt x="766148" y="666590"/>
                  </a:moveTo>
                  <a:cubicBezTo>
                    <a:pt x="858047" y="666590"/>
                    <a:pt x="942289" y="689565"/>
                    <a:pt x="1015042" y="731686"/>
                  </a:cubicBezTo>
                  <a:lnTo>
                    <a:pt x="1129917" y="731686"/>
                  </a:lnTo>
                  <a:lnTo>
                    <a:pt x="1129917" y="115193"/>
                  </a:lnTo>
                  <a:lnTo>
                    <a:pt x="115193" y="115193"/>
                  </a:lnTo>
                  <a:lnTo>
                    <a:pt x="115193" y="735515"/>
                  </a:lnTo>
                  <a:lnTo>
                    <a:pt x="513424" y="735515"/>
                  </a:lnTo>
                  <a:cubicBezTo>
                    <a:pt x="590007" y="693395"/>
                    <a:pt x="674249" y="666590"/>
                    <a:pt x="766148" y="666590"/>
                  </a:cubicBezTo>
                </a:path>
              </a:pathLst>
            </a:custGeom>
            <a:solidFill>
              <a:srgbClr val="EDAC28"/>
            </a:solidFill>
            <a:ln w="38206" cap="flat">
              <a:noFill/>
              <a:prstDash val="solid"/>
              <a:miter/>
            </a:ln>
          </p:spPr>
          <p:txBody>
            <a:bodyPr rtlCol="0" anchor="ctr"/>
            <a:lstStyle/>
            <a:p>
              <a:endParaRPr lang="en-US" sz="1800"/>
            </a:p>
          </p:txBody>
        </p:sp>
        <p:sp>
          <p:nvSpPr>
            <p:cNvPr id="385" name="Freeform: Shape 384">
              <a:extLst>
                <a:ext uri="{FF2B5EF4-FFF2-40B4-BE49-F238E27FC236}">
                  <a16:creationId xmlns:a16="http://schemas.microsoft.com/office/drawing/2014/main" id="{544630B0-F18F-4FE5-81CE-4ED83342F6FF}"/>
                </a:ext>
              </a:extLst>
            </p:cNvPr>
            <p:cNvSpPr/>
            <p:nvPr/>
          </p:nvSpPr>
          <p:spPr>
            <a:xfrm>
              <a:off x="8909338" y="3806147"/>
              <a:ext cx="497789" cy="268040"/>
            </a:xfrm>
            <a:custGeom>
              <a:avLst/>
              <a:gdLst>
                <a:gd name="connsiteX0" fmla="*/ 115193 w 497788"/>
                <a:gd name="connsiteY0" fmla="*/ 115193 h 268040"/>
                <a:gd name="connsiteX1" fmla="*/ 184118 w 497788"/>
                <a:gd name="connsiteY1" fmla="*/ 180289 h 268040"/>
                <a:gd name="connsiteX2" fmla="*/ 371746 w 497788"/>
                <a:gd name="connsiteY2" fmla="*/ 180289 h 268040"/>
                <a:gd name="connsiteX3" fmla="*/ 413867 w 497788"/>
                <a:gd name="connsiteY3" fmla="*/ 138168 h 268040"/>
                <a:gd name="connsiteX4" fmla="*/ 413867 w 497788"/>
                <a:gd name="connsiteY4" fmla="*/ 115193 h 268040"/>
                <a:gd name="connsiteX5" fmla="*/ 115193 w 49778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7788" h="268040">
                  <a:moveTo>
                    <a:pt x="115193" y="115193"/>
                  </a:moveTo>
                  <a:cubicBezTo>
                    <a:pt x="138168" y="134339"/>
                    <a:pt x="161143" y="157314"/>
                    <a:pt x="184118" y="180289"/>
                  </a:cubicBezTo>
                  <a:lnTo>
                    <a:pt x="371746" y="180289"/>
                  </a:lnTo>
                  <a:cubicBezTo>
                    <a:pt x="394721" y="180289"/>
                    <a:pt x="413867" y="161143"/>
                    <a:pt x="413867" y="138168"/>
                  </a:cubicBezTo>
                  <a:lnTo>
                    <a:pt x="413867" y="115193"/>
                  </a:lnTo>
                  <a:lnTo>
                    <a:pt x="115193" y="115193"/>
                  </a:lnTo>
                  <a:close/>
                </a:path>
              </a:pathLst>
            </a:custGeom>
            <a:solidFill>
              <a:srgbClr val="09538F"/>
            </a:solidFill>
            <a:ln w="38206" cap="flat">
              <a:noFill/>
              <a:prstDash val="solid"/>
              <a:miter/>
            </a:ln>
          </p:spPr>
          <p:txBody>
            <a:bodyPr rtlCol="0" anchor="ctr"/>
            <a:lstStyle/>
            <a:p>
              <a:endParaRPr lang="en-US" sz="1800"/>
            </a:p>
          </p:txBody>
        </p:sp>
        <p:sp>
          <p:nvSpPr>
            <p:cNvPr id="386" name="Freeform: Shape 385">
              <a:extLst>
                <a:ext uri="{FF2B5EF4-FFF2-40B4-BE49-F238E27FC236}">
                  <a16:creationId xmlns:a16="http://schemas.microsoft.com/office/drawing/2014/main" id="{C42727CA-84B4-4134-923A-82E7E0FF380D}"/>
                </a:ext>
              </a:extLst>
            </p:cNvPr>
            <p:cNvSpPr/>
            <p:nvPr/>
          </p:nvSpPr>
          <p:spPr>
            <a:xfrm>
              <a:off x="7703158" y="3806147"/>
              <a:ext cx="804120" cy="268040"/>
            </a:xfrm>
            <a:custGeom>
              <a:avLst/>
              <a:gdLst>
                <a:gd name="connsiteX0" fmla="*/ 697223 w 804120"/>
                <a:gd name="connsiteY0" fmla="*/ 115193 h 268040"/>
                <a:gd name="connsiteX1" fmla="*/ 115193 w 804120"/>
                <a:gd name="connsiteY1" fmla="*/ 115193 h 268040"/>
                <a:gd name="connsiteX2" fmla="*/ 115193 w 804120"/>
                <a:gd name="connsiteY2" fmla="*/ 138168 h 268040"/>
                <a:gd name="connsiteX3" fmla="*/ 157314 w 804120"/>
                <a:gd name="connsiteY3" fmla="*/ 180289 h 268040"/>
                <a:gd name="connsiteX4" fmla="*/ 628299 w 804120"/>
                <a:gd name="connsiteY4" fmla="*/ 180289 h 268040"/>
                <a:gd name="connsiteX5" fmla="*/ 697223 w 804120"/>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4120" h="268040">
                  <a:moveTo>
                    <a:pt x="697223" y="115193"/>
                  </a:moveTo>
                  <a:lnTo>
                    <a:pt x="115193" y="115193"/>
                  </a:lnTo>
                  <a:lnTo>
                    <a:pt x="115193" y="138168"/>
                  </a:lnTo>
                  <a:cubicBezTo>
                    <a:pt x="115193" y="161143"/>
                    <a:pt x="134339" y="180289"/>
                    <a:pt x="157314" y="180289"/>
                  </a:cubicBezTo>
                  <a:lnTo>
                    <a:pt x="628299" y="180289"/>
                  </a:lnTo>
                  <a:cubicBezTo>
                    <a:pt x="651274" y="157314"/>
                    <a:pt x="674249" y="138168"/>
                    <a:pt x="697223" y="115193"/>
                  </a:cubicBezTo>
                </a:path>
              </a:pathLst>
            </a:custGeom>
            <a:solidFill>
              <a:srgbClr val="09538F"/>
            </a:solidFill>
            <a:ln w="38206" cap="flat">
              <a:noFill/>
              <a:prstDash val="solid"/>
              <a:miter/>
            </a:ln>
          </p:spPr>
          <p:txBody>
            <a:bodyPr rtlCol="0" anchor="ctr"/>
            <a:lstStyle/>
            <a:p>
              <a:endParaRPr lang="en-US" sz="1800"/>
            </a:p>
          </p:txBody>
        </p:sp>
        <p:sp>
          <p:nvSpPr>
            <p:cNvPr id="387" name="Freeform: Shape 386">
              <a:extLst>
                <a:ext uri="{FF2B5EF4-FFF2-40B4-BE49-F238E27FC236}">
                  <a16:creationId xmlns:a16="http://schemas.microsoft.com/office/drawing/2014/main" id="{8EBD1077-1C57-4390-842C-49ADEEB20269}"/>
                </a:ext>
              </a:extLst>
            </p:cNvPr>
            <p:cNvSpPr/>
            <p:nvPr/>
          </p:nvSpPr>
          <p:spPr>
            <a:xfrm>
              <a:off x="8580032" y="3201142"/>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00"/>
            </a:p>
          </p:txBody>
        </p:sp>
        <p:sp>
          <p:nvSpPr>
            <p:cNvPr id="388" name="Freeform: Shape 387">
              <a:extLst>
                <a:ext uri="{FF2B5EF4-FFF2-40B4-BE49-F238E27FC236}">
                  <a16:creationId xmlns:a16="http://schemas.microsoft.com/office/drawing/2014/main" id="{60B0E438-CFEC-4CB6-8523-D6776DD3F148}"/>
                </a:ext>
              </a:extLst>
            </p:cNvPr>
            <p:cNvSpPr/>
            <p:nvPr/>
          </p:nvSpPr>
          <p:spPr>
            <a:xfrm>
              <a:off x="8580032" y="3270067"/>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00"/>
            </a:p>
          </p:txBody>
        </p:sp>
        <p:sp>
          <p:nvSpPr>
            <p:cNvPr id="389" name="Freeform: Shape 388">
              <a:extLst>
                <a:ext uri="{FF2B5EF4-FFF2-40B4-BE49-F238E27FC236}">
                  <a16:creationId xmlns:a16="http://schemas.microsoft.com/office/drawing/2014/main" id="{98BB83DA-B95F-40CE-932D-6A02C2CF4D5C}"/>
                </a:ext>
              </a:extLst>
            </p:cNvPr>
            <p:cNvSpPr/>
            <p:nvPr/>
          </p:nvSpPr>
          <p:spPr>
            <a:xfrm>
              <a:off x="8580032" y="3338991"/>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0" name="Freeform: Shape 389">
              <a:extLst>
                <a:ext uri="{FF2B5EF4-FFF2-40B4-BE49-F238E27FC236}">
                  <a16:creationId xmlns:a16="http://schemas.microsoft.com/office/drawing/2014/main" id="{4581B1C1-ACC7-47D2-88AC-7B9EBA451C67}"/>
                </a:ext>
              </a:extLst>
            </p:cNvPr>
            <p:cNvSpPr/>
            <p:nvPr/>
          </p:nvSpPr>
          <p:spPr>
            <a:xfrm>
              <a:off x="8580032" y="3407916"/>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1" name="Freeform: Shape 390">
              <a:extLst>
                <a:ext uri="{FF2B5EF4-FFF2-40B4-BE49-F238E27FC236}">
                  <a16:creationId xmlns:a16="http://schemas.microsoft.com/office/drawing/2014/main" id="{95C56807-6D4D-4984-87D7-F0794B9255AE}"/>
                </a:ext>
              </a:extLst>
            </p:cNvPr>
            <p:cNvSpPr/>
            <p:nvPr/>
          </p:nvSpPr>
          <p:spPr>
            <a:xfrm>
              <a:off x="8580032" y="3476841"/>
              <a:ext cx="497789" cy="229749"/>
            </a:xfrm>
            <a:custGeom>
              <a:avLst/>
              <a:gdLst>
                <a:gd name="connsiteX0" fmla="*/ 115193 w 497788"/>
                <a:gd name="connsiteY0" fmla="*/ 115194 h 229748"/>
                <a:gd name="connsiteX1" fmla="*/ 410038 w 497788"/>
                <a:gd name="connsiteY1" fmla="*/ 115194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4"/>
                  </a:moveTo>
                  <a:lnTo>
                    <a:pt x="410038" y="115194"/>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2" name="Freeform: Shape 391">
              <a:extLst>
                <a:ext uri="{FF2B5EF4-FFF2-40B4-BE49-F238E27FC236}">
                  <a16:creationId xmlns:a16="http://schemas.microsoft.com/office/drawing/2014/main" id="{73528C74-6BAC-4385-AEAC-DE0FC4DB9C0F}"/>
                </a:ext>
              </a:extLst>
            </p:cNvPr>
            <p:cNvSpPr/>
            <p:nvPr/>
          </p:nvSpPr>
          <p:spPr>
            <a:xfrm>
              <a:off x="8580032" y="3545765"/>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3" name="Freeform: Shape 392">
              <a:extLst>
                <a:ext uri="{FF2B5EF4-FFF2-40B4-BE49-F238E27FC236}">
                  <a16:creationId xmlns:a16="http://schemas.microsoft.com/office/drawing/2014/main" id="{11256DAF-CBB1-4555-ABE5-05CAFB8F70B5}"/>
                </a:ext>
              </a:extLst>
            </p:cNvPr>
            <p:cNvSpPr/>
            <p:nvPr/>
          </p:nvSpPr>
          <p:spPr>
            <a:xfrm>
              <a:off x="8580032" y="3618519"/>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4" name="Freeform: Shape 393">
              <a:extLst>
                <a:ext uri="{FF2B5EF4-FFF2-40B4-BE49-F238E27FC236}">
                  <a16:creationId xmlns:a16="http://schemas.microsoft.com/office/drawing/2014/main" id="{EBE3FD5A-908A-4300-9519-60B9696E1F7B}"/>
                </a:ext>
              </a:extLst>
            </p:cNvPr>
            <p:cNvSpPr/>
            <p:nvPr/>
          </p:nvSpPr>
          <p:spPr>
            <a:xfrm>
              <a:off x="8587690" y="3687444"/>
              <a:ext cx="497789" cy="229749"/>
            </a:xfrm>
            <a:custGeom>
              <a:avLst/>
              <a:gdLst>
                <a:gd name="connsiteX0" fmla="*/ 126681 w 497788"/>
                <a:gd name="connsiteY0" fmla="*/ 126681 h 229748"/>
                <a:gd name="connsiteX1" fmla="*/ 245384 w 497788"/>
                <a:gd name="connsiteY1" fmla="*/ 141997 h 229748"/>
                <a:gd name="connsiteX2" fmla="*/ 410038 w 497788"/>
                <a:gd name="connsiteY2" fmla="*/ 141997 h 229748"/>
                <a:gd name="connsiteX3" fmla="*/ 410038 w 497788"/>
                <a:gd name="connsiteY3" fmla="*/ 115193 h 229748"/>
                <a:gd name="connsiteX4" fmla="*/ 115193 w 497788"/>
                <a:gd name="connsiteY4" fmla="*/ 115193 h 229748"/>
                <a:gd name="connsiteX5" fmla="*/ 115193 w 497788"/>
                <a:gd name="connsiteY5" fmla="*/ 130510 h 229748"/>
                <a:gd name="connsiteX6" fmla="*/ 126681 w 497788"/>
                <a:gd name="connsiteY6" fmla="*/ 126681 h 229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7788" h="229748">
                  <a:moveTo>
                    <a:pt x="126681" y="126681"/>
                  </a:moveTo>
                  <a:cubicBezTo>
                    <a:pt x="168802" y="126681"/>
                    <a:pt x="207093" y="130510"/>
                    <a:pt x="245384" y="141997"/>
                  </a:cubicBezTo>
                  <a:lnTo>
                    <a:pt x="410038" y="141997"/>
                  </a:lnTo>
                  <a:lnTo>
                    <a:pt x="410038" y="115193"/>
                  </a:lnTo>
                  <a:lnTo>
                    <a:pt x="115193" y="115193"/>
                  </a:lnTo>
                  <a:lnTo>
                    <a:pt x="115193" y="130510"/>
                  </a:lnTo>
                  <a:cubicBezTo>
                    <a:pt x="115193" y="126681"/>
                    <a:pt x="119023" y="126681"/>
                    <a:pt x="126681" y="126681"/>
                  </a:cubicBezTo>
                </a:path>
              </a:pathLst>
            </a:custGeom>
            <a:solidFill>
              <a:srgbClr val="C58D1F"/>
            </a:solidFill>
            <a:ln w="38206" cap="flat">
              <a:noFill/>
              <a:prstDash val="solid"/>
              <a:miter/>
            </a:ln>
          </p:spPr>
          <p:txBody>
            <a:bodyPr rtlCol="0" anchor="ctr"/>
            <a:lstStyle/>
            <a:p>
              <a:endParaRPr lang="en-US" sz="1800"/>
            </a:p>
          </p:txBody>
        </p:sp>
        <p:sp>
          <p:nvSpPr>
            <p:cNvPr id="395" name="Freeform: Shape 394">
              <a:extLst>
                <a:ext uri="{FF2B5EF4-FFF2-40B4-BE49-F238E27FC236}">
                  <a16:creationId xmlns:a16="http://schemas.microsoft.com/office/drawing/2014/main" id="{EBD7CAA4-C749-4DC5-943B-9124E0B1AED4}"/>
                </a:ext>
              </a:extLst>
            </p:cNvPr>
            <p:cNvSpPr/>
            <p:nvPr/>
          </p:nvSpPr>
          <p:spPr>
            <a:xfrm>
              <a:off x="8020977" y="3197313"/>
              <a:ext cx="459497" cy="459497"/>
            </a:xfrm>
            <a:custGeom>
              <a:avLst/>
              <a:gdLst>
                <a:gd name="connsiteX0" fmla="*/ 364088 w 459497"/>
                <a:gd name="connsiteY0" fmla="*/ 375575 h 459497"/>
                <a:gd name="connsiteX1" fmla="*/ 115193 w 459497"/>
                <a:gd name="connsiteY1" fmla="*/ 295163 h 459497"/>
                <a:gd name="connsiteX2" fmla="*/ 364088 w 459497"/>
                <a:gd name="connsiteY2" fmla="*/ 115193 h 459497"/>
                <a:gd name="connsiteX3" fmla="*/ 364088 w 459497"/>
                <a:gd name="connsiteY3" fmla="*/ 375575 h 459497"/>
              </a:gdLst>
              <a:ahLst/>
              <a:cxnLst>
                <a:cxn ang="0">
                  <a:pos x="connsiteX0" y="connsiteY0"/>
                </a:cxn>
                <a:cxn ang="0">
                  <a:pos x="connsiteX1" y="connsiteY1"/>
                </a:cxn>
                <a:cxn ang="0">
                  <a:pos x="connsiteX2" y="connsiteY2"/>
                </a:cxn>
                <a:cxn ang="0">
                  <a:pos x="connsiteX3" y="connsiteY3"/>
                </a:cxn>
              </a:cxnLst>
              <a:rect l="l" t="t" r="r" b="b"/>
              <a:pathLst>
                <a:path w="459497" h="459497">
                  <a:moveTo>
                    <a:pt x="364088" y="375575"/>
                  </a:moveTo>
                  <a:lnTo>
                    <a:pt x="115193" y="295163"/>
                  </a:lnTo>
                  <a:cubicBezTo>
                    <a:pt x="149656" y="187947"/>
                    <a:pt x="245384" y="115193"/>
                    <a:pt x="364088" y="115193"/>
                  </a:cubicBezTo>
                  <a:lnTo>
                    <a:pt x="364088" y="375575"/>
                  </a:lnTo>
                  <a:close/>
                </a:path>
              </a:pathLst>
            </a:custGeom>
            <a:solidFill>
              <a:srgbClr val="FFFFFF"/>
            </a:solidFill>
            <a:ln w="38206" cap="flat">
              <a:noFill/>
              <a:prstDash val="solid"/>
              <a:miter/>
            </a:ln>
          </p:spPr>
          <p:txBody>
            <a:bodyPr rtlCol="0" anchor="ctr"/>
            <a:lstStyle/>
            <a:p>
              <a:endParaRPr lang="en-US" sz="1800"/>
            </a:p>
          </p:txBody>
        </p:sp>
        <p:sp>
          <p:nvSpPr>
            <p:cNvPr id="396" name="Freeform: Shape 395">
              <a:extLst>
                <a:ext uri="{FF2B5EF4-FFF2-40B4-BE49-F238E27FC236}">
                  <a16:creationId xmlns:a16="http://schemas.microsoft.com/office/drawing/2014/main" id="{E5DE2A6F-FC17-4409-BB15-E2C2315624C5}"/>
                </a:ext>
              </a:extLst>
            </p:cNvPr>
            <p:cNvSpPr/>
            <p:nvPr/>
          </p:nvSpPr>
          <p:spPr>
            <a:xfrm>
              <a:off x="8021930" y="3456742"/>
              <a:ext cx="459497" cy="421206"/>
            </a:xfrm>
            <a:custGeom>
              <a:avLst/>
              <a:gdLst>
                <a:gd name="connsiteX0" fmla="*/ 364088 w 459497"/>
                <a:gd name="connsiteY0" fmla="*/ 115193 h 421205"/>
                <a:gd name="connsiteX1" fmla="*/ 210922 w 459497"/>
                <a:gd name="connsiteY1" fmla="*/ 325796 h 421205"/>
                <a:gd name="connsiteX2" fmla="*/ 115193 w 459497"/>
                <a:gd name="connsiteY2" fmla="*/ 195605 h 421205"/>
                <a:gd name="connsiteX3" fmla="*/ 364088 w 459497"/>
                <a:gd name="connsiteY3" fmla="*/ 115193 h 421205"/>
              </a:gdLst>
              <a:ahLst/>
              <a:cxnLst>
                <a:cxn ang="0">
                  <a:pos x="connsiteX0" y="connsiteY0"/>
                </a:cxn>
                <a:cxn ang="0">
                  <a:pos x="connsiteX1" y="connsiteY1"/>
                </a:cxn>
                <a:cxn ang="0">
                  <a:pos x="connsiteX2" y="connsiteY2"/>
                </a:cxn>
                <a:cxn ang="0">
                  <a:pos x="connsiteX3" y="connsiteY3"/>
                </a:cxn>
              </a:cxnLst>
              <a:rect l="l" t="t" r="r" b="b"/>
              <a:pathLst>
                <a:path w="459497" h="421205">
                  <a:moveTo>
                    <a:pt x="364088" y="115193"/>
                  </a:moveTo>
                  <a:lnTo>
                    <a:pt x="210922" y="325796"/>
                  </a:lnTo>
                  <a:cubicBezTo>
                    <a:pt x="164972" y="291334"/>
                    <a:pt x="134339" y="249214"/>
                    <a:pt x="115193" y="195605"/>
                  </a:cubicBezTo>
                  <a:lnTo>
                    <a:pt x="364088" y="115193"/>
                  </a:lnTo>
                  <a:close/>
                </a:path>
              </a:pathLst>
            </a:custGeom>
            <a:solidFill>
              <a:schemeClr val="accent3"/>
            </a:solidFill>
            <a:ln w="38206" cap="flat">
              <a:noFill/>
              <a:prstDash val="solid"/>
              <a:miter/>
            </a:ln>
          </p:spPr>
          <p:txBody>
            <a:bodyPr rtlCol="0" anchor="ctr"/>
            <a:lstStyle/>
            <a:p>
              <a:endParaRPr lang="en-US" sz="1800"/>
            </a:p>
          </p:txBody>
        </p:sp>
        <p:sp>
          <p:nvSpPr>
            <p:cNvPr id="397" name="Freeform: Shape 396">
              <a:extLst>
                <a:ext uri="{FF2B5EF4-FFF2-40B4-BE49-F238E27FC236}">
                  <a16:creationId xmlns:a16="http://schemas.microsoft.com/office/drawing/2014/main" id="{31AE8655-C955-4A48-8553-C31F20B90267}"/>
                </a:ext>
              </a:extLst>
            </p:cNvPr>
            <p:cNvSpPr/>
            <p:nvPr/>
          </p:nvSpPr>
          <p:spPr>
            <a:xfrm>
              <a:off x="8114782" y="3452930"/>
              <a:ext cx="612663" cy="459497"/>
            </a:xfrm>
            <a:custGeom>
              <a:avLst/>
              <a:gdLst>
                <a:gd name="connsiteX0" fmla="*/ 272188 w 612663"/>
                <a:gd name="connsiteY0" fmla="*/ 115193 h 459497"/>
                <a:gd name="connsiteX1" fmla="*/ 517254 w 612663"/>
                <a:gd name="connsiteY1" fmla="*/ 195605 h 459497"/>
                <a:gd name="connsiteX2" fmla="*/ 187947 w 612663"/>
                <a:gd name="connsiteY2" fmla="*/ 364088 h 459497"/>
                <a:gd name="connsiteX3" fmla="*/ 115193 w 612663"/>
                <a:gd name="connsiteY3" fmla="*/ 325796 h 459497"/>
                <a:gd name="connsiteX4" fmla="*/ 272188 w 612663"/>
                <a:gd name="connsiteY4" fmla="*/ 115193 h 459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2663" h="459497">
                  <a:moveTo>
                    <a:pt x="272188" y="115193"/>
                  </a:moveTo>
                  <a:lnTo>
                    <a:pt x="517254" y="195605"/>
                  </a:lnTo>
                  <a:cubicBezTo>
                    <a:pt x="471304" y="333455"/>
                    <a:pt x="325796" y="406208"/>
                    <a:pt x="187947" y="364088"/>
                  </a:cubicBezTo>
                  <a:cubicBezTo>
                    <a:pt x="161143" y="356429"/>
                    <a:pt x="138168" y="344942"/>
                    <a:pt x="115193" y="325796"/>
                  </a:cubicBezTo>
                  <a:lnTo>
                    <a:pt x="272188" y="115193"/>
                  </a:lnTo>
                  <a:close/>
                </a:path>
              </a:pathLst>
            </a:custGeom>
            <a:solidFill>
              <a:srgbClr val="1070C4"/>
            </a:solidFill>
            <a:ln w="38206" cap="flat">
              <a:noFill/>
              <a:prstDash val="solid"/>
              <a:miter/>
            </a:ln>
          </p:spPr>
          <p:txBody>
            <a:bodyPr rtlCol="0" anchor="ctr"/>
            <a:lstStyle/>
            <a:p>
              <a:endParaRPr lang="en-US" sz="1800"/>
            </a:p>
          </p:txBody>
        </p:sp>
        <p:sp>
          <p:nvSpPr>
            <p:cNvPr id="398" name="Freeform: Shape 397">
              <a:extLst>
                <a:ext uri="{FF2B5EF4-FFF2-40B4-BE49-F238E27FC236}">
                  <a16:creationId xmlns:a16="http://schemas.microsoft.com/office/drawing/2014/main" id="{35AE8F77-FC8B-4093-8780-C2FCA12145DA}"/>
                </a:ext>
              </a:extLst>
            </p:cNvPr>
            <p:cNvSpPr/>
            <p:nvPr/>
          </p:nvSpPr>
          <p:spPr>
            <a:xfrm>
              <a:off x="8266059" y="3197313"/>
              <a:ext cx="459497" cy="536080"/>
            </a:xfrm>
            <a:custGeom>
              <a:avLst/>
              <a:gdLst>
                <a:gd name="connsiteX0" fmla="*/ 115193 w 459497"/>
                <a:gd name="connsiteY0" fmla="*/ 375575 h 536080"/>
                <a:gd name="connsiteX1" fmla="*/ 115193 w 459497"/>
                <a:gd name="connsiteY1" fmla="*/ 115193 h 536080"/>
                <a:gd name="connsiteX2" fmla="*/ 375575 w 459497"/>
                <a:gd name="connsiteY2" fmla="*/ 375575 h 536080"/>
                <a:gd name="connsiteX3" fmla="*/ 364088 w 459497"/>
                <a:gd name="connsiteY3" fmla="*/ 455987 h 536080"/>
                <a:gd name="connsiteX4" fmla="*/ 115193 w 459497"/>
                <a:gd name="connsiteY4" fmla="*/ 375575 h 5360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497" h="536080">
                  <a:moveTo>
                    <a:pt x="115193" y="375575"/>
                  </a:moveTo>
                  <a:lnTo>
                    <a:pt x="115193" y="115193"/>
                  </a:lnTo>
                  <a:cubicBezTo>
                    <a:pt x="256872" y="115193"/>
                    <a:pt x="375575" y="230068"/>
                    <a:pt x="375575" y="375575"/>
                  </a:cubicBezTo>
                  <a:cubicBezTo>
                    <a:pt x="375575" y="402379"/>
                    <a:pt x="371746" y="429184"/>
                    <a:pt x="364088" y="455987"/>
                  </a:cubicBezTo>
                  <a:lnTo>
                    <a:pt x="115193" y="375575"/>
                  </a:lnTo>
                  <a:close/>
                </a:path>
              </a:pathLst>
            </a:custGeom>
            <a:solidFill>
              <a:schemeClr val="accent4"/>
            </a:solidFill>
            <a:ln w="38206" cap="flat">
              <a:noFill/>
              <a:prstDash val="solid"/>
              <a:miter/>
            </a:ln>
          </p:spPr>
          <p:txBody>
            <a:bodyPr rtlCol="0" anchor="ctr"/>
            <a:lstStyle/>
            <a:p>
              <a:endParaRPr lang="en-US" sz="1800"/>
            </a:p>
          </p:txBody>
        </p:sp>
        <p:sp>
          <p:nvSpPr>
            <p:cNvPr id="399" name="Freeform: Shape 398">
              <a:extLst>
                <a:ext uri="{FF2B5EF4-FFF2-40B4-BE49-F238E27FC236}">
                  <a16:creationId xmlns:a16="http://schemas.microsoft.com/office/drawing/2014/main" id="{C7B2655D-C465-4FD5-99C4-C5248F365601}"/>
                </a:ext>
              </a:extLst>
            </p:cNvPr>
            <p:cNvSpPr/>
            <p:nvPr/>
          </p:nvSpPr>
          <p:spPr>
            <a:xfrm>
              <a:off x="9602413" y="3898047"/>
              <a:ext cx="995578" cy="689246"/>
            </a:xfrm>
            <a:custGeom>
              <a:avLst/>
              <a:gdLst>
                <a:gd name="connsiteX0" fmla="*/ 115193 w 995577"/>
                <a:gd name="connsiteY0" fmla="*/ 115193 h 689246"/>
                <a:gd name="connsiteX1" fmla="*/ 115193 w 995577"/>
                <a:gd name="connsiteY1" fmla="*/ 578520 h 689246"/>
                <a:gd name="connsiteX2" fmla="*/ 168802 w 995577"/>
                <a:gd name="connsiteY2" fmla="*/ 578520 h 689246"/>
                <a:gd name="connsiteX3" fmla="*/ 310480 w 995577"/>
                <a:gd name="connsiteY3" fmla="*/ 544058 h 689246"/>
                <a:gd name="connsiteX4" fmla="*/ 452158 w 995577"/>
                <a:gd name="connsiteY4" fmla="*/ 578520 h 689246"/>
                <a:gd name="connsiteX5" fmla="*/ 888681 w 995577"/>
                <a:gd name="connsiteY5" fmla="*/ 578520 h 689246"/>
                <a:gd name="connsiteX6" fmla="*/ 888681 w 995577"/>
                <a:gd name="connsiteY6" fmla="*/ 115193 h 689246"/>
                <a:gd name="connsiteX7" fmla="*/ 115193 w 995577"/>
                <a:gd name="connsiteY7" fmla="*/ 115193 h 689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5577" h="689246">
                  <a:moveTo>
                    <a:pt x="115193" y="115193"/>
                  </a:moveTo>
                  <a:lnTo>
                    <a:pt x="115193" y="578520"/>
                  </a:lnTo>
                  <a:lnTo>
                    <a:pt x="168802" y="578520"/>
                  </a:lnTo>
                  <a:cubicBezTo>
                    <a:pt x="210922" y="555545"/>
                    <a:pt x="260701" y="544058"/>
                    <a:pt x="310480" y="544058"/>
                  </a:cubicBezTo>
                  <a:cubicBezTo>
                    <a:pt x="360259" y="544058"/>
                    <a:pt x="410038" y="555545"/>
                    <a:pt x="452158" y="578520"/>
                  </a:cubicBezTo>
                  <a:lnTo>
                    <a:pt x="888681" y="578520"/>
                  </a:lnTo>
                  <a:lnTo>
                    <a:pt x="888681" y="115193"/>
                  </a:lnTo>
                  <a:lnTo>
                    <a:pt x="115193" y="115193"/>
                  </a:lnTo>
                  <a:close/>
                </a:path>
              </a:pathLst>
            </a:custGeom>
            <a:solidFill>
              <a:srgbClr val="1070C4"/>
            </a:solidFill>
            <a:ln w="38206" cap="flat">
              <a:noFill/>
              <a:prstDash val="solid"/>
              <a:miter/>
            </a:ln>
          </p:spPr>
          <p:txBody>
            <a:bodyPr rtlCol="0" anchor="ctr"/>
            <a:lstStyle/>
            <a:p>
              <a:endParaRPr lang="en-US" sz="1800"/>
            </a:p>
          </p:txBody>
        </p:sp>
        <p:sp>
          <p:nvSpPr>
            <p:cNvPr id="400" name="Freeform: Shape 399">
              <a:extLst>
                <a:ext uri="{FF2B5EF4-FFF2-40B4-BE49-F238E27FC236}">
                  <a16:creationId xmlns:a16="http://schemas.microsoft.com/office/drawing/2014/main" id="{5AF0994F-82B5-421A-A200-5CB2E54F9728}"/>
                </a:ext>
              </a:extLst>
            </p:cNvPr>
            <p:cNvSpPr/>
            <p:nvPr/>
          </p:nvSpPr>
          <p:spPr>
            <a:xfrm>
              <a:off x="10096373" y="3898047"/>
              <a:ext cx="497789" cy="497789"/>
            </a:xfrm>
            <a:custGeom>
              <a:avLst/>
              <a:gdLst>
                <a:gd name="connsiteX0" fmla="*/ 115193 w 497788"/>
                <a:gd name="connsiteY0" fmla="*/ 115193 h 497788"/>
                <a:gd name="connsiteX1" fmla="*/ 390892 w 497788"/>
                <a:gd name="connsiteY1" fmla="*/ 387063 h 497788"/>
                <a:gd name="connsiteX2" fmla="*/ 390892 w 497788"/>
                <a:gd name="connsiteY2" fmla="*/ 115193 h 497788"/>
              </a:gdLst>
              <a:ahLst/>
              <a:cxnLst>
                <a:cxn ang="0">
                  <a:pos x="connsiteX0" y="connsiteY0"/>
                </a:cxn>
                <a:cxn ang="0">
                  <a:pos x="connsiteX1" y="connsiteY1"/>
                </a:cxn>
                <a:cxn ang="0">
                  <a:pos x="connsiteX2" y="connsiteY2"/>
                </a:cxn>
              </a:cxnLst>
              <a:rect l="l" t="t" r="r" b="b"/>
              <a:pathLst>
                <a:path w="497788" h="497788">
                  <a:moveTo>
                    <a:pt x="115193" y="115193"/>
                  </a:moveTo>
                  <a:lnTo>
                    <a:pt x="390892" y="387063"/>
                  </a:lnTo>
                  <a:lnTo>
                    <a:pt x="390892" y="115193"/>
                  </a:lnTo>
                  <a:close/>
                </a:path>
              </a:pathLst>
            </a:custGeom>
            <a:solidFill>
              <a:srgbClr val="1070C4"/>
            </a:solidFill>
            <a:ln w="38206" cap="flat">
              <a:noFill/>
              <a:prstDash val="solid"/>
              <a:miter/>
            </a:ln>
          </p:spPr>
          <p:txBody>
            <a:bodyPr rtlCol="0" anchor="ctr"/>
            <a:lstStyle/>
            <a:p>
              <a:endParaRPr lang="en-US" sz="1800"/>
            </a:p>
          </p:txBody>
        </p:sp>
        <p:sp>
          <p:nvSpPr>
            <p:cNvPr id="401" name="Freeform: Shape 400">
              <a:extLst>
                <a:ext uri="{FF2B5EF4-FFF2-40B4-BE49-F238E27FC236}">
                  <a16:creationId xmlns:a16="http://schemas.microsoft.com/office/drawing/2014/main" id="{545F793B-6DC8-433F-BCF6-B87167A66B19}"/>
                </a:ext>
              </a:extLst>
            </p:cNvPr>
            <p:cNvSpPr/>
            <p:nvPr/>
          </p:nvSpPr>
          <p:spPr>
            <a:xfrm>
              <a:off x="9487539" y="4357544"/>
              <a:ext cx="382914" cy="268040"/>
            </a:xfrm>
            <a:custGeom>
              <a:avLst/>
              <a:gdLst>
                <a:gd name="connsiteX0" fmla="*/ 279847 w 382914"/>
                <a:gd name="connsiteY0" fmla="*/ 115193 h 268040"/>
                <a:gd name="connsiteX1" fmla="*/ 115193 w 382914"/>
                <a:gd name="connsiteY1" fmla="*/ 115193 h 268040"/>
                <a:gd name="connsiteX2" fmla="*/ 115193 w 382914"/>
                <a:gd name="connsiteY2" fmla="*/ 130510 h 268040"/>
                <a:gd name="connsiteX3" fmla="*/ 145827 w 382914"/>
                <a:gd name="connsiteY3" fmla="*/ 161143 h 268040"/>
                <a:gd name="connsiteX4" fmla="*/ 214751 w 382914"/>
                <a:gd name="connsiteY4" fmla="*/ 161143 h 268040"/>
                <a:gd name="connsiteX5" fmla="*/ 279847 w 382914"/>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2914" h="268040">
                  <a:moveTo>
                    <a:pt x="279847" y="115193"/>
                  </a:moveTo>
                  <a:lnTo>
                    <a:pt x="115193" y="115193"/>
                  </a:lnTo>
                  <a:lnTo>
                    <a:pt x="115193" y="130510"/>
                  </a:lnTo>
                  <a:cubicBezTo>
                    <a:pt x="115193" y="145826"/>
                    <a:pt x="126681" y="161143"/>
                    <a:pt x="145827" y="161143"/>
                  </a:cubicBezTo>
                  <a:lnTo>
                    <a:pt x="214751" y="161143"/>
                  </a:lnTo>
                  <a:cubicBezTo>
                    <a:pt x="237726" y="141997"/>
                    <a:pt x="256872" y="126681"/>
                    <a:pt x="279847" y="115193"/>
                  </a:cubicBezTo>
                </a:path>
              </a:pathLst>
            </a:custGeom>
            <a:solidFill>
              <a:srgbClr val="09538F"/>
            </a:solidFill>
            <a:ln w="38206" cap="flat">
              <a:noFill/>
              <a:prstDash val="solid"/>
              <a:miter/>
            </a:ln>
          </p:spPr>
          <p:txBody>
            <a:bodyPr rtlCol="0" anchor="ctr"/>
            <a:lstStyle/>
            <a:p>
              <a:endParaRPr lang="en-US" sz="1800"/>
            </a:p>
          </p:txBody>
        </p:sp>
        <p:sp>
          <p:nvSpPr>
            <p:cNvPr id="402" name="Freeform: Shape 401">
              <a:extLst>
                <a:ext uri="{FF2B5EF4-FFF2-40B4-BE49-F238E27FC236}">
                  <a16:creationId xmlns:a16="http://schemas.microsoft.com/office/drawing/2014/main" id="{3135ABD0-BE3D-42FB-8FA6-D74E161D6E38}"/>
                </a:ext>
              </a:extLst>
            </p:cNvPr>
            <p:cNvSpPr/>
            <p:nvPr/>
          </p:nvSpPr>
          <p:spPr>
            <a:xfrm>
              <a:off x="9935549" y="4353715"/>
              <a:ext cx="765829" cy="268040"/>
            </a:xfrm>
            <a:custGeom>
              <a:avLst/>
              <a:gdLst>
                <a:gd name="connsiteX0" fmla="*/ 115193 w 765828"/>
                <a:gd name="connsiteY0" fmla="*/ 119023 h 268040"/>
                <a:gd name="connsiteX1" fmla="*/ 180289 w 765828"/>
                <a:gd name="connsiteY1" fmla="*/ 161143 h 268040"/>
                <a:gd name="connsiteX2" fmla="*/ 635957 w 765828"/>
                <a:gd name="connsiteY2" fmla="*/ 161143 h 268040"/>
                <a:gd name="connsiteX3" fmla="*/ 666590 w 765828"/>
                <a:gd name="connsiteY3" fmla="*/ 130510 h 268040"/>
                <a:gd name="connsiteX4" fmla="*/ 666590 w 765828"/>
                <a:gd name="connsiteY4" fmla="*/ 115193 h 268040"/>
                <a:gd name="connsiteX5" fmla="*/ 115193 w 76582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5828" h="268040">
                  <a:moveTo>
                    <a:pt x="115193" y="119023"/>
                  </a:moveTo>
                  <a:cubicBezTo>
                    <a:pt x="138168" y="130510"/>
                    <a:pt x="161143" y="145826"/>
                    <a:pt x="180289" y="161143"/>
                  </a:cubicBezTo>
                  <a:lnTo>
                    <a:pt x="635957" y="161143"/>
                  </a:lnTo>
                  <a:cubicBezTo>
                    <a:pt x="651274" y="161143"/>
                    <a:pt x="666590" y="149656"/>
                    <a:pt x="666590" y="130510"/>
                  </a:cubicBezTo>
                  <a:lnTo>
                    <a:pt x="666590" y="115193"/>
                  </a:lnTo>
                  <a:lnTo>
                    <a:pt x="115193" y="115193"/>
                  </a:lnTo>
                  <a:close/>
                </a:path>
              </a:pathLst>
            </a:custGeom>
            <a:solidFill>
              <a:srgbClr val="09538F"/>
            </a:solidFill>
            <a:ln w="38206" cap="flat">
              <a:noFill/>
              <a:prstDash val="solid"/>
              <a:miter/>
            </a:ln>
          </p:spPr>
          <p:txBody>
            <a:bodyPr rtlCol="0" anchor="ctr"/>
            <a:lstStyle/>
            <a:p>
              <a:endParaRPr lang="en-US" sz="1800"/>
            </a:p>
          </p:txBody>
        </p:sp>
        <p:sp>
          <p:nvSpPr>
            <p:cNvPr id="403" name="Freeform: Shape 402">
              <a:extLst>
                <a:ext uri="{FF2B5EF4-FFF2-40B4-BE49-F238E27FC236}">
                  <a16:creationId xmlns:a16="http://schemas.microsoft.com/office/drawing/2014/main" id="{443F6F5D-0ED1-4089-9C7F-1244458D96B4}"/>
                </a:ext>
              </a:extLst>
            </p:cNvPr>
            <p:cNvSpPr/>
            <p:nvPr/>
          </p:nvSpPr>
          <p:spPr>
            <a:xfrm>
              <a:off x="9510514" y="1792017"/>
              <a:ext cx="1033869" cy="2756985"/>
            </a:xfrm>
            <a:custGeom>
              <a:avLst/>
              <a:gdLst>
                <a:gd name="connsiteX0" fmla="*/ 582349 w 1033869"/>
                <a:gd name="connsiteY0" fmla="*/ 2248027 h 2756984"/>
                <a:gd name="connsiteX1" fmla="*/ 582349 w 1033869"/>
                <a:gd name="connsiteY1" fmla="*/ 287505 h 2756984"/>
                <a:gd name="connsiteX2" fmla="*/ 410038 w 1033869"/>
                <a:gd name="connsiteY2" fmla="*/ 115193 h 2756984"/>
                <a:gd name="connsiteX3" fmla="*/ 130510 w 1033869"/>
                <a:gd name="connsiteY3" fmla="*/ 115193 h 2756984"/>
                <a:gd name="connsiteX4" fmla="*/ 115193 w 1033869"/>
                <a:gd name="connsiteY4" fmla="*/ 130510 h 2756984"/>
                <a:gd name="connsiteX5" fmla="*/ 130510 w 1033869"/>
                <a:gd name="connsiteY5" fmla="*/ 145827 h 2756984"/>
                <a:gd name="connsiteX6" fmla="*/ 410038 w 1033869"/>
                <a:gd name="connsiteY6" fmla="*/ 145827 h 2756984"/>
                <a:gd name="connsiteX7" fmla="*/ 555545 w 1033869"/>
                <a:gd name="connsiteY7" fmla="*/ 291334 h 2756984"/>
                <a:gd name="connsiteX8" fmla="*/ 555545 w 1033869"/>
                <a:gd name="connsiteY8" fmla="*/ 2248027 h 2756984"/>
                <a:gd name="connsiteX9" fmla="*/ 260701 w 1033869"/>
                <a:gd name="connsiteY9" fmla="*/ 2248027 h 2756984"/>
                <a:gd name="connsiteX10" fmla="*/ 260701 w 1033869"/>
                <a:gd name="connsiteY10" fmla="*/ 2657746 h 2756984"/>
                <a:gd name="connsiteX11" fmla="*/ 341113 w 1033869"/>
                <a:gd name="connsiteY11" fmla="*/ 2657746 h 2756984"/>
                <a:gd name="connsiteX12" fmla="*/ 402379 w 1033869"/>
                <a:gd name="connsiteY12" fmla="*/ 2650088 h 2756984"/>
                <a:gd name="connsiteX13" fmla="*/ 463646 w 1033869"/>
                <a:gd name="connsiteY13" fmla="*/ 2657746 h 2756984"/>
                <a:gd name="connsiteX14" fmla="*/ 926972 w 1033869"/>
                <a:gd name="connsiteY14" fmla="*/ 2657746 h 2756984"/>
                <a:gd name="connsiteX15" fmla="*/ 926972 w 1033869"/>
                <a:gd name="connsiteY15" fmla="*/ 2248027 h 2756984"/>
                <a:gd name="connsiteX16" fmla="*/ 582349 w 1033869"/>
                <a:gd name="connsiteY16" fmla="*/ 2248027 h 2756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3869" h="2756984">
                  <a:moveTo>
                    <a:pt x="582349" y="2248027"/>
                  </a:moveTo>
                  <a:lnTo>
                    <a:pt x="582349" y="287505"/>
                  </a:lnTo>
                  <a:cubicBezTo>
                    <a:pt x="582349" y="191776"/>
                    <a:pt x="505766" y="115193"/>
                    <a:pt x="410038" y="115193"/>
                  </a:cubicBezTo>
                  <a:lnTo>
                    <a:pt x="130510" y="115193"/>
                  </a:lnTo>
                  <a:cubicBezTo>
                    <a:pt x="122852" y="115193"/>
                    <a:pt x="115193" y="122852"/>
                    <a:pt x="115193" y="130510"/>
                  </a:cubicBezTo>
                  <a:cubicBezTo>
                    <a:pt x="115193" y="138168"/>
                    <a:pt x="122852" y="145827"/>
                    <a:pt x="130510" y="145827"/>
                  </a:cubicBezTo>
                  <a:lnTo>
                    <a:pt x="410038" y="145827"/>
                  </a:lnTo>
                  <a:cubicBezTo>
                    <a:pt x="490450" y="145827"/>
                    <a:pt x="555545" y="210922"/>
                    <a:pt x="555545" y="291334"/>
                  </a:cubicBezTo>
                  <a:lnTo>
                    <a:pt x="555545" y="2248027"/>
                  </a:lnTo>
                  <a:lnTo>
                    <a:pt x="260701" y="2248027"/>
                  </a:lnTo>
                  <a:lnTo>
                    <a:pt x="260701" y="2657746"/>
                  </a:lnTo>
                  <a:lnTo>
                    <a:pt x="341113" y="2657746"/>
                  </a:lnTo>
                  <a:cubicBezTo>
                    <a:pt x="360259" y="2653917"/>
                    <a:pt x="383233" y="2650088"/>
                    <a:pt x="402379" y="2650088"/>
                  </a:cubicBezTo>
                  <a:cubicBezTo>
                    <a:pt x="421525" y="2650088"/>
                    <a:pt x="444500" y="2653917"/>
                    <a:pt x="463646" y="2657746"/>
                  </a:cubicBezTo>
                  <a:lnTo>
                    <a:pt x="926972" y="2657746"/>
                  </a:lnTo>
                  <a:lnTo>
                    <a:pt x="926972" y="2248027"/>
                  </a:lnTo>
                  <a:lnTo>
                    <a:pt x="582349" y="2248027"/>
                  </a:lnTo>
                  <a:close/>
                </a:path>
              </a:pathLst>
            </a:custGeom>
            <a:solidFill>
              <a:srgbClr val="FEC94E"/>
            </a:solidFill>
            <a:ln w="38206" cap="flat">
              <a:noFill/>
              <a:prstDash val="solid"/>
              <a:miter/>
            </a:ln>
          </p:spPr>
          <p:txBody>
            <a:bodyPr rtlCol="0" anchor="ctr"/>
            <a:lstStyle/>
            <a:p>
              <a:endParaRPr lang="en-US" sz="1800"/>
            </a:p>
          </p:txBody>
        </p:sp>
        <p:sp>
          <p:nvSpPr>
            <p:cNvPr id="404" name="Freeform: Shape 403">
              <a:extLst>
                <a:ext uri="{FF2B5EF4-FFF2-40B4-BE49-F238E27FC236}">
                  <a16:creationId xmlns:a16="http://schemas.microsoft.com/office/drawing/2014/main" id="{F0DEDEEF-6F34-474D-B53C-6CA444FBB331}"/>
                </a:ext>
              </a:extLst>
            </p:cNvPr>
            <p:cNvSpPr/>
            <p:nvPr/>
          </p:nvSpPr>
          <p:spPr>
            <a:xfrm>
              <a:off x="8269871" y="2025594"/>
              <a:ext cx="842412" cy="1378492"/>
            </a:xfrm>
            <a:custGeom>
              <a:avLst/>
              <a:gdLst>
                <a:gd name="connsiteX0" fmla="*/ 130510 w 842411"/>
                <a:gd name="connsiteY0" fmla="*/ 1267766 h 1378492"/>
                <a:gd name="connsiteX1" fmla="*/ 115193 w 842411"/>
                <a:gd name="connsiteY1" fmla="*/ 1252450 h 1378492"/>
                <a:gd name="connsiteX2" fmla="*/ 115193 w 842411"/>
                <a:gd name="connsiteY2" fmla="*/ 329626 h 1378492"/>
                <a:gd name="connsiteX3" fmla="*/ 329626 w 842411"/>
                <a:gd name="connsiteY3" fmla="*/ 115193 h 1378492"/>
                <a:gd name="connsiteX4" fmla="*/ 739344 w 842411"/>
                <a:gd name="connsiteY4" fmla="*/ 115193 h 1378492"/>
                <a:gd name="connsiteX5" fmla="*/ 754661 w 842411"/>
                <a:gd name="connsiteY5" fmla="*/ 130510 h 1378492"/>
                <a:gd name="connsiteX6" fmla="*/ 739344 w 842411"/>
                <a:gd name="connsiteY6" fmla="*/ 145827 h 1378492"/>
                <a:gd name="connsiteX7" fmla="*/ 329626 w 842411"/>
                <a:gd name="connsiteY7" fmla="*/ 145827 h 1378492"/>
                <a:gd name="connsiteX8" fmla="*/ 145827 w 842411"/>
                <a:gd name="connsiteY8" fmla="*/ 329626 h 1378492"/>
                <a:gd name="connsiteX9" fmla="*/ 145827 w 842411"/>
                <a:gd name="connsiteY9" fmla="*/ 1252450 h 1378492"/>
                <a:gd name="connsiteX10" fmla="*/ 130510 w 842411"/>
                <a:gd name="connsiteY10" fmla="*/ 1267766 h 1378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42411" h="1378492">
                  <a:moveTo>
                    <a:pt x="130510" y="1267766"/>
                  </a:moveTo>
                  <a:cubicBezTo>
                    <a:pt x="122852" y="1267766"/>
                    <a:pt x="115193" y="1260108"/>
                    <a:pt x="115193" y="1252450"/>
                  </a:cubicBezTo>
                  <a:lnTo>
                    <a:pt x="115193" y="329626"/>
                  </a:lnTo>
                  <a:cubicBezTo>
                    <a:pt x="115193" y="210922"/>
                    <a:pt x="210922" y="115193"/>
                    <a:pt x="329626" y="115193"/>
                  </a:cubicBezTo>
                  <a:lnTo>
                    <a:pt x="739344" y="115193"/>
                  </a:lnTo>
                  <a:cubicBezTo>
                    <a:pt x="747002" y="115193"/>
                    <a:pt x="754661" y="122852"/>
                    <a:pt x="754661" y="130510"/>
                  </a:cubicBezTo>
                  <a:cubicBezTo>
                    <a:pt x="754661" y="138168"/>
                    <a:pt x="747002" y="145827"/>
                    <a:pt x="739344" y="145827"/>
                  </a:cubicBezTo>
                  <a:lnTo>
                    <a:pt x="329626" y="145827"/>
                  </a:lnTo>
                  <a:cubicBezTo>
                    <a:pt x="226239" y="145827"/>
                    <a:pt x="145827" y="230068"/>
                    <a:pt x="145827" y="329626"/>
                  </a:cubicBezTo>
                  <a:lnTo>
                    <a:pt x="145827" y="1252450"/>
                  </a:lnTo>
                  <a:cubicBezTo>
                    <a:pt x="141997" y="1263937"/>
                    <a:pt x="138168" y="1267766"/>
                    <a:pt x="130510" y="1267766"/>
                  </a:cubicBezTo>
                </a:path>
              </a:pathLst>
            </a:custGeom>
            <a:solidFill>
              <a:srgbClr val="EDAC28"/>
            </a:solidFill>
            <a:ln w="38206" cap="flat">
              <a:noFill/>
              <a:prstDash val="solid"/>
              <a:miter/>
            </a:ln>
          </p:spPr>
          <p:txBody>
            <a:bodyPr rtlCol="0" anchor="ctr"/>
            <a:lstStyle/>
            <a:p>
              <a:endParaRPr lang="en-US" sz="1800"/>
            </a:p>
          </p:txBody>
        </p:sp>
        <p:sp>
          <p:nvSpPr>
            <p:cNvPr id="405" name="Freeform: Shape 404">
              <a:extLst>
                <a:ext uri="{FF2B5EF4-FFF2-40B4-BE49-F238E27FC236}">
                  <a16:creationId xmlns:a16="http://schemas.microsoft.com/office/drawing/2014/main" id="{8C53CFAB-D1DA-4378-B4B8-16BB29C96D45}"/>
                </a:ext>
              </a:extLst>
            </p:cNvPr>
            <p:cNvSpPr/>
            <p:nvPr/>
          </p:nvSpPr>
          <p:spPr>
            <a:xfrm>
              <a:off x="9828333" y="4192891"/>
              <a:ext cx="306332" cy="344623"/>
            </a:xfrm>
            <a:custGeom>
              <a:avLst/>
              <a:gdLst>
                <a:gd name="connsiteX0" fmla="*/ 115193 w 306331"/>
                <a:gd name="connsiteY0" fmla="*/ 115193 h 344623"/>
                <a:gd name="connsiteX1" fmla="*/ 191776 w 306331"/>
                <a:gd name="connsiteY1" fmla="*/ 115193 h 344623"/>
                <a:gd name="connsiteX2" fmla="*/ 191776 w 306331"/>
                <a:gd name="connsiteY2" fmla="*/ 230068 h 344623"/>
                <a:gd name="connsiteX3" fmla="*/ 115193 w 306331"/>
                <a:gd name="connsiteY3" fmla="*/ 230068 h 344623"/>
              </a:gdLst>
              <a:ahLst/>
              <a:cxnLst>
                <a:cxn ang="0">
                  <a:pos x="connsiteX0" y="connsiteY0"/>
                </a:cxn>
                <a:cxn ang="0">
                  <a:pos x="connsiteX1" y="connsiteY1"/>
                </a:cxn>
                <a:cxn ang="0">
                  <a:pos x="connsiteX2" y="connsiteY2"/>
                </a:cxn>
                <a:cxn ang="0">
                  <a:pos x="connsiteX3" y="connsiteY3"/>
                </a:cxn>
              </a:cxnLst>
              <a:rect l="l" t="t" r="r" b="b"/>
              <a:pathLst>
                <a:path w="306331" h="344623">
                  <a:moveTo>
                    <a:pt x="115193" y="115193"/>
                  </a:moveTo>
                  <a:lnTo>
                    <a:pt x="191776" y="115193"/>
                  </a:lnTo>
                  <a:lnTo>
                    <a:pt x="191776" y="230068"/>
                  </a:lnTo>
                  <a:lnTo>
                    <a:pt x="115193" y="230068"/>
                  </a:lnTo>
                  <a:close/>
                </a:path>
              </a:pathLst>
            </a:custGeom>
            <a:solidFill>
              <a:schemeClr val="accent4"/>
            </a:solidFill>
            <a:ln w="38206" cap="flat">
              <a:noFill/>
              <a:prstDash val="solid"/>
              <a:miter/>
            </a:ln>
          </p:spPr>
          <p:txBody>
            <a:bodyPr rtlCol="0" anchor="ctr"/>
            <a:lstStyle/>
            <a:p>
              <a:endParaRPr lang="en-US" sz="1800"/>
            </a:p>
          </p:txBody>
        </p:sp>
        <p:sp>
          <p:nvSpPr>
            <p:cNvPr id="406" name="Freeform: Shape 405">
              <a:extLst>
                <a:ext uri="{FF2B5EF4-FFF2-40B4-BE49-F238E27FC236}">
                  <a16:creationId xmlns:a16="http://schemas.microsoft.com/office/drawing/2014/main" id="{F3619657-B97D-474D-AD1D-BA2771947948}"/>
                </a:ext>
              </a:extLst>
            </p:cNvPr>
            <p:cNvSpPr/>
            <p:nvPr/>
          </p:nvSpPr>
          <p:spPr>
            <a:xfrm>
              <a:off x="9943207" y="4062700"/>
              <a:ext cx="306332" cy="459497"/>
            </a:xfrm>
            <a:custGeom>
              <a:avLst/>
              <a:gdLst>
                <a:gd name="connsiteX0" fmla="*/ 115193 w 306331"/>
                <a:gd name="connsiteY0" fmla="*/ 115193 h 459497"/>
                <a:gd name="connsiteX1" fmla="*/ 191776 w 306331"/>
                <a:gd name="connsiteY1" fmla="*/ 115193 h 459497"/>
                <a:gd name="connsiteX2" fmla="*/ 191776 w 306331"/>
                <a:gd name="connsiteY2" fmla="*/ 356430 h 459497"/>
                <a:gd name="connsiteX3" fmla="*/ 115193 w 306331"/>
                <a:gd name="connsiteY3" fmla="*/ 356430 h 459497"/>
              </a:gdLst>
              <a:ahLst/>
              <a:cxnLst>
                <a:cxn ang="0">
                  <a:pos x="connsiteX0" y="connsiteY0"/>
                </a:cxn>
                <a:cxn ang="0">
                  <a:pos x="connsiteX1" y="connsiteY1"/>
                </a:cxn>
                <a:cxn ang="0">
                  <a:pos x="connsiteX2" y="connsiteY2"/>
                </a:cxn>
                <a:cxn ang="0">
                  <a:pos x="connsiteX3" y="connsiteY3"/>
                </a:cxn>
              </a:cxnLst>
              <a:rect l="l" t="t" r="r" b="b"/>
              <a:pathLst>
                <a:path w="306331" h="459497">
                  <a:moveTo>
                    <a:pt x="115193" y="115193"/>
                  </a:moveTo>
                  <a:lnTo>
                    <a:pt x="191776" y="115193"/>
                  </a:lnTo>
                  <a:lnTo>
                    <a:pt x="191776" y="356430"/>
                  </a:lnTo>
                  <a:lnTo>
                    <a:pt x="115193" y="356430"/>
                  </a:lnTo>
                  <a:close/>
                </a:path>
              </a:pathLst>
            </a:custGeom>
            <a:solidFill>
              <a:schemeClr val="accent2"/>
            </a:solidFill>
            <a:ln w="38206" cap="flat">
              <a:noFill/>
              <a:prstDash val="solid"/>
              <a:miter/>
            </a:ln>
          </p:spPr>
          <p:txBody>
            <a:bodyPr rtlCol="0" anchor="ctr"/>
            <a:lstStyle/>
            <a:p>
              <a:endParaRPr lang="en-US" sz="1800"/>
            </a:p>
          </p:txBody>
        </p:sp>
        <p:sp>
          <p:nvSpPr>
            <p:cNvPr id="407" name="Freeform: Shape 406">
              <a:extLst>
                <a:ext uri="{FF2B5EF4-FFF2-40B4-BE49-F238E27FC236}">
                  <a16:creationId xmlns:a16="http://schemas.microsoft.com/office/drawing/2014/main" id="{8C2C5EB4-0B08-455C-91B9-1FC99CFB3205}"/>
                </a:ext>
              </a:extLst>
            </p:cNvPr>
            <p:cNvSpPr/>
            <p:nvPr/>
          </p:nvSpPr>
          <p:spPr>
            <a:xfrm>
              <a:off x="10058082" y="3959313"/>
              <a:ext cx="306332" cy="574372"/>
            </a:xfrm>
            <a:custGeom>
              <a:avLst/>
              <a:gdLst>
                <a:gd name="connsiteX0" fmla="*/ 115193 w 306331"/>
                <a:gd name="connsiteY0" fmla="*/ 115193 h 574371"/>
                <a:gd name="connsiteX1" fmla="*/ 191776 w 306331"/>
                <a:gd name="connsiteY1" fmla="*/ 115193 h 574371"/>
                <a:gd name="connsiteX2" fmla="*/ 191776 w 306331"/>
                <a:gd name="connsiteY2" fmla="*/ 459817 h 574371"/>
                <a:gd name="connsiteX3" fmla="*/ 115193 w 306331"/>
                <a:gd name="connsiteY3" fmla="*/ 459817 h 574371"/>
              </a:gdLst>
              <a:ahLst/>
              <a:cxnLst>
                <a:cxn ang="0">
                  <a:pos x="connsiteX0" y="connsiteY0"/>
                </a:cxn>
                <a:cxn ang="0">
                  <a:pos x="connsiteX1" y="connsiteY1"/>
                </a:cxn>
                <a:cxn ang="0">
                  <a:pos x="connsiteX2" y="connsiteY2"/>
                </a:cxn>
                <a:cxn ang="0">
                  <a:pos x="connsiteX3" y="connsiteY3"/>
                </a:cxn>
              </a:cxnLst>
              <a:rect l="l" t="t" r="r" b="b"/>
              <a:pathLst>
                <a:path w="306331" h="574371">
                  <a:moveTo>
                    <a:pt x="115193" y="115193"/>
                  </a:moveTo>
                  <a:lnTo>
                    <a:pt x="191776" y="115193"/>
                  </a:lnTo>
                  <a:lnTo>
                    <a:pt x="191776" y="459817"/>
                  </a:lnTo>
                  <a:lnTo>
                    <a:pt x="115193" y="459817"/>
                  </a:lnTo>
                  <a:close/>
                </a:path>
              </a:pathLst>
            </a:custGeom>
            <a:solidFill>
              <a:schemeClr val="accent3"/>
            </a:solidFill>
            <a:ln w="38206" cap="flat">
              <a:noFill/>
              <a:prstDash val="solid"/>
              <a:miter/>
            </a:ln>
          </p:spPr>
          <p:txBody>
            <a:bodyPr rtlCol="0" anchor="ctr"/>
            <a:lstStyle/>
            <a:p>
              <a:endParaRPr lang="en-US" sz="1800"/>
            </a:p>
          </p:txBody>
        </p:sp>
        <p:sp>
          <p:nvSpPr>
            <p:cNvPr id="408" name="Freeform: Shape 407">
              <a:extLst>
                <a:ext uri="{FF2B5EF4-FFF2-40B4-BE49-F238E27FC236}">
                  <a16:creationId xmlns:a16="http://schemas.microsoft.com/office/drawing/2014/main" id="{43486A89-633D-40D6-A1DD-FBCEC48BB222}"/>
                </a:ext>
              </a:extLst>
            </p:cNvPr>
            <p:cNvSpPr/>
            <p:nvPr/>
          </p:nvSpPr>
          <p:spPr>
            <a:xfrm>
              <a:off x="9839820" y="4089504"/>
              <a:ext cx="497789" cy="344623"/>
            </a:xfrm>
            <a:custGeom>
              <a:avLst/>
              <a:gdLst>
                <a:gd name="connsiteX0" fmla="*/ 371746 w 497788"/>
                <a:gd name="connsiteY0" fmla="*/ 195605 h 344623"/>
                <a:gd name="connsiteX1" fmla="*/ 356429 w 497788"/>
                <a:gd name="connsiteY1" fmla="*/ 199435 h 344623"/>
                <a:gd name="connsiteX2" fmla="*/ 276017 w 497788"/>
                <a:gd name="connsiteY2" fmla="*/ 145826 h 344623"/>
                <a:gd name="connsiteX3" fmla="*/ 276017 w 497788"/>
                <a:gd name="connsiteY3" fmla="*/ 138168 h 344623"/>
                <a:gd name="connsiteX4" fmla="*/ 253043 w 497788"/>
                <a:gd name="connsiteY4" fmla="*/ 115193 h 344623"/>
                <a:gd name="connsiteX5" fmla="*/ 230068 w 497788"/>
                <a:gd name="connsiteY5" fmla="*/ 138168 h 344623"/>
                <a:gd name="connsiteX6" fmla="*/ 230068 w 497788"/>
                <a:gd name="connsiteY6" fmla="*/ 138168 h 344623"/>
                <a:gd name="connsiteX7" fmla="*/ 157314 w 497788"/>
                <a:gd name="connsiteY7" fmla="*/ 161143 h 344623"/>
                <a:gd name="connsiteX8" fmla="*/ 138168 w 497788"/>
                <a:gd name="connsiteY8" fmla="*/ 149656 h 344623"/>
                <a:gd name="connsiteX9" fmla="*/ 115193 w 497788"/>
                <a:gd name="connsiteY9" fmla="*/ 172631 h 344623"/>
                <a:gd name="connsiteX10" fmla="*/ 138168 w 497788"/>
                <a:gd name="connsiteY10" fmla="*/ 195605 h 344623"/>
                <a:gd name="connsiteX11" fmla="*/ 161143 w 497788"/>
                <a:gd name="connsiteY11" fmla="*/ 172631 h 344623"/>
                <a:gd name="connsiteX12" fmla="*/ 161143 w 497788"/>
                <a:gd name="connsiteY12" fmla="*/ 172631 h 344623"/>
                <a:gd name="connsiteX13" fmla="*/ 233897 w 497788"/>
                <a:gd name="connsiteY13" fmla="*/ 149656 h 344623"/>
                <a:gd name="connsiteX14" fmla="*/ 253043 w 497788"/>
                <a:gd name="connsiteY14" fmla="*/ 161143 h 344623"/>
                <a:gd name="connsiteX15" fmla="*/ 268359 w 497788"/>
                <a:gd name="connsiteY15" fmla="*/ 157314 h 344623"/>
                <a:gd name="connsiteX16" fmla="*/ 348771 w 497788"/>
                <a:gd name="connsiteY16" fmla="*/ 210922 h 344623"/>
                <a:gd name="connsiteX17" fmla="*/ 348771 w 497788"/>
                <a:gd name="connsiteY17" fmla="*/ 218580 h 344623"/>
                <a:gd name="connsiteX18" fmla="*/ 371746 w 497788"/>
                <a:gd name="connsiteY18" fmla="*/ 241555 h 344623"/>
                <a:gd name="connsiteX19" fmla="*/ 394721 w 497788"/>
                <a:gd name="connsiteY19" fmla="*/ 218580 h 344623"/>
                <a:gd name="connsiteX20" fmla="*/ 371746 w 497788"/>
                <a:gd name="connsiteY20" fmla="*/ 195605 h 344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97788" h="344623">
                  <a:moveTo>
                    <a:pt x="371746" y="195605"/>
                  </a:moveTo>
                  <a:cubicBezTo>
                    <a:pt x="367917" y="195605"/>
                    <a:pt x="360258" y="199435"/>
                    <a:pt x="356429" y="199435"/>
                  </a:cubicBezTo>
                  <a:lnTo>
                    <a:pt x="276017" y="145826"/>
                  </a:lnTo>
                  <a:cubicBezTo>
                    <a:pt x="276017" y="141997"/>
                    <a:pt x="276017" y="141997"/>
                    <a:pt x="276017" y="138168"/>
                  </a:cubicBezTo>
                  <a:cubicBezTo>
                    <a:pt x="276017" y="126681"/>
                    <a:pt x="264530" y="115193"/>
                    <a:pt x="253043" y="115193"/>
                  </a:cubicBezTo>
                  <a:cubicBezTo>
                    <a:pt x="241555" y="115193"/>
                    <a:pt x="230068" y="126681"/>
                    <a:pt x="230068" y="138168"/>
                  </a:cubicBezTo>
                  <a:cubicBezTo>
                    <a:pt x="230068" y="138168"/>
                    <a:pt x="230068" y="138168"/>
                    <a:pt x="230068" y="138168"/>
                  </a:cubicBezTo>
                  <a:lnTo>
                    <a:pt x="157314" y="161143"/>
                  </a:lnTo>
                  <a:cubicBezTo>
                    <a:pt x="153485" y="153485"/>
                    <a:pt x="145826" y="149656"/>
                    <a:pt x="138168" y="149656"/>
                  </a:cubicBezTo>
                  <a:cubicBezTo>
                    <a:pt x="126681" y="149656"/>
                    <a:pt x="115193" y="161143"/>
                    <a:pt x="115193" y="172631"/>
                  </a:cubicBezTo>
                  <a:cubicBezTo>
                    <a:pt x="115193" y="184118"/>
                    <a:pt x="126681" y="195605"/>
                    <a:pt x="138168" y="195605"/>
                  </a:cubicBezTo>
                  <a:cubicBezTo>
                    <a:pt x="149656" y="195605"/>
                    <a:pt x="161143" y="184118"/>
                    <a:pt x="161143" y="172631"/>
                  </a:cubicBezTo>
                  <a:cubicBezTo>
                    <a:pt x="161143" y="172631"/>
                    <a:pt x="161143" y="172631"/>
                    <a:pt x="161143" y="172631"/>
                  </a:cubicBezTo>
                  <a:lnTo>
                    <a:pt x="233897" y="149656"/>
                  </a:lnTo>
                  <a:cubicBezTo>
                    <a:pt x="237726" y="157314"/>
                    <a:pt x="245384" y="161143"/>
                    <a:pt x="253043" y="161143"/>
                  </a:cubicBezTo>
                  <a:cubicBezTo>
                    <a:pt x="256872" y="161143"/>
                    <a:pt x="264530" y="157314"/>
                    <a:pt x="268359" y="157314"/>
                  </a:cubicBezTo>
                  <a:lnTo>
                    <a:pt x="348771" y="210922"/>
                  </a:lnTo>
                  <a:cubicBezTo>
                    <a:pt x="348771" y="214751"/>
                    <a:pt x="348771" y="214751"/>
                    <a:pt x="348771" y="218580"/>
                  </a:cubicBezTo>
                  <a:cubicBezTo>
                    <a:pt x="348771" y="230068"/>
                    <a:pt x="360258" y="241555"/>
                    <a:pt x="371746" y="241555"/>
                  </a:cubicBezTo>
                  <a:cubicBezTo>
                    <a:pt x="383234" y="241555"/>
                    <a:pt x="394721" y="230068"/>
                    <a:pt x="394721" y="218580"/>
                  </a:cubicBezTo>
                  <a:cubicBezTo>
                    <a:pt x="394721" y="207093"/>
                    <a:pt x="383234" y="195605"/>
                    <a:pt x="371746" y="195605"/>
                  </a:cubicBezTo>
                </a:path>
              </a:pathLst>
            </a:custGeom>
            <a:solidFill>
              <a:srgbClr val="09538F"/>
            </a:solidFill>
            <a:ln w="38206"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773060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type="obj">
  <p:cSld name="Content Slide with Title">
    <p:spTree>
      <p:nvGrpSpPr>
        <p:cNvPr id="1" name=""/>
        <p:cNvGrpSpPr/>
        <p:nvPr/>
      </p:nvGrpSpPr>
      <p:grpSpPr>
        <a:xfrm>
          <a:off x="0" y="0"/>
          <a:ext cx="0" cy="0"/>
          <a:chOff x="0" y="0"/>
          <a:chExt cx="0" cy="0"/>
        </a:xfrm>
      </p:grpSpPr>
      <p:sp>
        <p:nvSpPr>
          <p:cNvPr id="2" name="Title 1"/>
          <p:cNvSpPr>
            <a:spLocks noGrp="1"/>
          </p:cNvSpPr>
          <p:nvPr>
            <p:ph type="title"/>
          </p:nvPr>
        </p:nvSpPr>
        <p:spPr>
          <a:xfrm>
            <a:off x="376881" y="249795"/>
            <a:ext cx="10515600" cy="1325563"/>
          </a:xfrm>
        </p:spPr>
        <p:txBody>
          <a:bodyPr>
            <a:normAutofit/>
          </a:bodyPr>
          <a:lstStyle>
            <a:lvl1pPr>
              <a:defRPr sz="5400"/>
            </a:lvl1pPr>
          </a:lstStyle>
          <a:p>
            <a:r>
              <a:rPr lang="en-US"/>
              <a:t>Click to edit Master title style</a:t>
            </a:r>
          </a:p>
        </p:txBody>
      </p:sp>
      <p:sp>
        <p:nvSpPr>
          <p:cNvPr id="3" name="Content Placeholder 2"/>
          <p:cNvSpPr>
            <a:spLocks noGrp="1"/>
          </p:cNvSpPr>
          <p:nvPr>
            <p:ph idx="1"/>
          </p:nvPr>
        </p:nvSpPr>
        <p:spPr>
          <a:xfrm>
            <a:off x="376881" y="1710295"/>
            <a:ext cx="10515600" cy="4351338"/>
          </a:xfr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lvl1pPr>
              <a:defRPr>
                <a:latin typeface="Segoe UI" panose="020B0502040204020203" pitchFamily="34" charset="0"/>
                <a:cs typeface="Segoe UI" panose="020B0502040204020203" pitchFamily="34" charset="0"/>
              </a:defRPr>
            </a:lvl1pPr>
          </a:lstStyle>
          <a:p>
            <a:endParaRPr lang="en-US"/>
          </a:p>
        </p:txBody>
      </p:sp>
      <p:sp>
        <p:nvSpPr>
          <p:cNvPr id="6" name="Slide Number Placeholder 5"/>
          <p:cNvSpPr>
            <a:spLocks noGrp="1"/>
          </p:cNvSpPr>
          <p:nvPr>
            <p:ph type="sldNum" sz="quarter" idx="12"/>
          </p:nvPr>
        </p:nvSpPr>
        <p:spPr>
          <a:xfrm>
            <a:off x="11650361" y="6430491"/>
            <a:ext cx="461319" cy="365125"/>
          </a:xfrm>
        </p:spPr>
        <p:txBody>
          <a:bodyPr/>
          <a:lstStyle>
            <a:lvl1pPr>
              <a:defRPr>
                <a:latin typeface="Segoe UI" panose="020B0502040204020203" pitchFamily="34" charset="0"/>
                <a:cs typeface="Segoe UI" panose="020B0502040204020203" pitchFamily="34" charset="0"/>
              </a:defRPr>
            </a:lvl1pPr>
          </a:lstStyle>
          <a:p>
            <a:fld id="{066A2566-BF17-4568-96F5-227DF6133B55}" type="slidenum">
              <a:rPr lang="en-US" smtClean="0"/>
              <a:pPr/>
              <a:t>‹#›</a:t>
            </a:fld>
            <a:endParaRPr lang="en-US"/>
          </a:p>
        </p:txBody>
      </p:sp>
      <p:sp>
        <p:nvSpPr>
          <p:cNvPr id="9" name="MSIPCM14a64b898e42b736a360ea21" descr="{&quot;HashCode&quot;:-1634785317,&quot;Placement&quot;:&quot;Footer&quot;,&quot;Top&quot;:530.093,&quot;Left&quot;:0.0,&quot;SlideWidth&quot;:979,&quot;SlideHeight&quot;:550}">
            <a:extLst>
              <a:ext uri="{FF2B5EF4-FFF2-40B4-BE49-F238E27FC236}">
                <a16:creationId xmlns:a16="http://schemas.microsoft.com/office/drawing/2014/main" id="{99058D42-882B-493C-A843-23BDBB50A86F}"/>
              </a:ext>
            </a:extLst>
          </p:cNvPr>
          <p:cNvSpPr txBox="1"/>
          <p:nvPr/>
        </p:nvSpPr>
        <p:spPr>
          <a:xfrm>
            <a:off x="595908" y="6608324"/>
            <a:ext cx="1243013" cy="153888"/>
          </a:xfrm>
          <a:prstGeom prst="rect">
            <a:avLst/>
          </a:prstGeom>
          <a:noFill/>
        </p:spPr>
        <p:txBody>
          <a:bodyPr vert="horz" wrap="square" lIns="0" tIns="0" rIns="0" bIns="0" rtlCol="0" anchor="ctr" anchorCtr="1">
            <a:noAutofit/>
          </a:bodyPr>
          <a:lstStyle/>
          <a:p>
            <a:pPr algn="l">
              <a:spcBef>
                <a:spcPts val="0"/>
              </a:spcBef>
              <a:spcAft>
                <a:spcPts val="0"/>
              </a:spcAft>
            </a:pPr>
            <a:r>
              <a:rPr lang="nl-NL" sz="1000">
                <a:solidFill>
                  <a:schemeClr val="accent6"/>
                </a:solidFill>
                <a:latin typeface="Calibri" panose="020F0502020204030204" pitchFamily="34" charset="0"/>
              </a:rPr>
              <a:t>Microsoft Confidential</a:t>
            </a:r>
          </a:p>
        </p:txBody>
      </p:sp>
    </p:spTree>
    <p:extLst>
      <p:ext uri="{BB962C8B-B14F-4D97-AF65-F5344CB8AC3E}">
        <p14:creationId xmlns:p14="http://schemas.microsoft.com/office/powerpoint/2010/main" val="12058613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46571157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26965869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2465479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07">
          <p15:clr>
            <a:srgbClr val="5ACBF0"/>
          </p15:clr>
        </p15:guide>
        <p15:guide id="3" orient="horz" pos="1874">
          <p15:clr>
            <a:srgbClr val="5ACBF0"/>
          </p15:clr>
        </p15:guide>
        <p15:guide id="4" orient="horz" pos="245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Slide 1 ">
    <p:bg>
      <p:bgRef idx="1001">
        <a:schemeClr val="bg1"/>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2030639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pic>
        <p:nvPicPr>
          <p:cNvPr id="7" name="Picture 6">
            <a:extLst>
              <a:ext uri="{FF2B5EF4-FFF2-40B4-BE49-F238E27FC236}">
                <a16:creationId xmlns:a16="http://schemas.microsoft.com/office/drawing/2014/main" id="{3DE7FD18-5C7F-4413-AE30-56CD270C18A7}"/>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8" name="Rectangle 7">
            <a:extLst>
              <a:ext uri="{FF2B5EF4-FFF2-40B4-BE49-F238E27FC236}">
                <a16:creationId xmlns:a16="http://schemas.microsoft.com/office/drawing/2014/main" id="{AC831A08-9AF5-49C0-9324-B2676844C5F6}"/>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a:extLst>
              <a:ext uri="{FF2B5EF4-FFF2-40B4-BE49-F238E27FC236}">
                <a16:creationId xmlns:a16="http://schemas.microsoft.com/office/drawing/2014/main" id="{0458DEA5-776D-46C7-BDF5-8373A425B2AC}"/>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1380460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Slide 3">
    <p:bg>
      <p:bgRef idx="1001">
        <a:schemeClr val="bg1"/>
      </p:bgRef>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13CDEEC8-BFE4-4E34-8902-D67BBAF7909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9570" y="0"/>
            <a:ext cx="12199781" cy="6858000"/>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p:nvSpPr>
        <p:spPr bwMode="auto">
          <a:xfrm>
            <a:off x="-29570" y="0"/>
            <a:ext cx="7590041" cy="6858000"/>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a:t>Speaker name or subtitle text</a:t>
            </a:r>
          </a:p>
        </p:txBody>
      </p:sp>
      <p:pic>
        <p:nvPicPr>
          <p:cNvPr id="4" name="Picture 3">
            <a:extLst>
              <a:ext uri="{FF2B5EF4-FFF2-40B4-BE49-F238E27FC236}">
                <a16:creationId xmlns:a16="http://schemas.microsoft.com/office/drawing/2014/main" id="{3818D161-E057-4198-A2E8-D2C4BDF05499}"/>
              </a:ext>
            </a:extLst>
          </p:cNvPr>
          <p:cNvPicPr>
            <a:picLocks noChangeAspect="1"/>
          </p:cNvPicPr>
          <p:nvPr/>
        </p:nvPicPr>
        <p:blipFill>
          <a:blip r:embed="rId4"/>
          <a:stretch>
            <a:fillRect/>
          </a:stretch>
        </p:blipFill>
        <p:spPr>
          <a:xfrm>
            <a:off x="536021" y="557853"/>
            <a:ext cx="4215342" cy="342596"/>
          </a:xfrm>
          <a:prstGeom prst="rect">
            <a:avLst/>
          </a:prstGeom>
        </p:spPr>
      </p:pic>
    </p:spTree>
    <p:custDataLst>
      <p:tags r:id="rId1"/>
    </p:custDataLst>
    <p:extLst>
      <p:ext uri="{BB962C8B-B14F-4D97-AF65-F5344CB8AC3E}">
        <p14:creationId xmlns:p14="http://schemas.microsoft.com/office/powerpoint/2010/main" val="6089329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Slide 4">
    <p:bg>
      <p:bgRef idx="1001">
        <a:schemeClr val="bg1"/>
      </p:bgRef>
    </p:bg>
    <p:spTree>
      <p:nvGrpSpPr>
        <p:cNvPr id="1" name=""/>
        <p:cNvGrpSpPr/>
        <p:nvPr/>
      </p:nvGrpSpPr>
      <p:grpSpPr>
        <a:xfrm>
          <a:off x="0" y="0"/>
          <a:ext cx="0" cy="0"/>
          <a:chOff x="0" y="0"/>
          <a:chExt cx="0" cy="0"/>
        </a:xfrm>
      </p:grpSpPr>
      <p:pic>
        <p:nvPicPr>
          <p:cNvPr id="13" name="Picture 12" descr="A picture containing wall, sky&#10;&#10;Description automatically generated">
            <a:extLst>
              <a:ext uri="{FF2B5EF4-FFF2-40B4-BE49-F238E27FC236}">
                <a16:creationId xmlns:a16="http://schemas.microsoft.com/office/drawing/2014/main" id="{727A6542-FA47-4C99-9B0D-5D0D03140F19}"/>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1"/>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p:nvSpPr>
        <p:spPr bwMode="auto">
          <a:xfrm>
            <a:off x="0" y="0"/>
            <a:ext cx="7590041" cy="6857999"/>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a:t>Speaker name or subtitle text</a:t>
            </a:r>
          </a:p>
        </p:txBody>
      </p:sp>
      <p:pic>
        <p:nvPicPr>
          <p:cNvPr id="8" name="Picture 7">
            <a:extLst>
              <a:ext uri="{FF2B5EF4-FFF2-40B4-BE49-F238E27FC236}">
                <a16:creationId xmlns:a16="http://schemas.microsoft.com/office/drawing/2014/main" id="{E833CBE1-E4C9-4925-BB63-7CE5BB0EEA52}"/>
              </a:ext>
            </a:extLst>
          </p:cNvPr>
          <p:cNvPicPr>
            <a:picLocks noChangeAspect="1"/>
          </p:cNvPicPr>
          <p:nvPr/>
        </p:nvPicPr>
        <p:blipFill>
          <a:blip r:embed="rId4"/>
          <a:stretch>
            <a:fillRect/>
          </a:stretch>
        </p:blipFill>
        <p:spPr>
          <a:xfrm>
            <a:off x="534293" y="557851"/>
            <a:ext cx="4196636" cy="341075"/>
          </a:xfrm>
          <a:prstGeom prst="rect">
            <a:avLst/>
          </a:prstGeom>
        </p:spPr>
      </p:pic>
    </p:spTree>
    <p:custDataLst>
      <p:tags r:id="rId1"/>
    </p:custDataLst>
    <p:extLst>
      <p:ext uri="{BB962C8B-B14F-4D97-AF65-F5344CB8AC3E}">
        <p14:creationId xmlns:p14="http://schemas.microsoft.com/office/powerpoint/2010/main" val="4186276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Slide: Dark">
    <p:bg>
      <p:bgPr>
        <a:solidFill>
          <a:schemeClr val="tx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2" name="Picture 1">
            <a:extLst>
              <a:ext uri="{FF2B5EF4-FFF2-40B4-BE49-F238E27FC236}">
                <a16:creationId xmlns:a16="http://schemas.microsoft.com/office/drawing/2014/main" id="{F2BAA601-8DBD-43B2-9159-8439E78EF6B9}"/>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5251686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Slide: Light">
    <p:bg>
      <p:bgPr>
        <a:solidFill>
          <a:schemeClr val="bg1">
            <a:lumMod val="95000"/>
          </a:schemeClr>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9048682F-F1F2-470A-A3DC-CC09D31EC7F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26482318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itle Slide - Square Photo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a:t>
            </a:r>
          </a:p>
        </p:txBody>
      </p:sp>
      <p:pic>
        <p:nvPicPr>
          <p:cNvPr id="27" name="Picture 26">
            <a:extLst>
              <a:ext uri="{FF2B5EF4-FFF2-40B4-BE49-F238E27FC236}">
                <a16:creationId xmlns:a16="http://schemas.microsoft.com/office/drawing/2014/main" id="{E84D8BDE-8B37-4EEA-984D-98A35C36EE9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4" name="Picture 3">
            <a:extLst>
              <a:ext uri="{FF2B5EF4-FFF2-40B4-BE49-F238E27FC236}">
                <a16:creationId xmlns:a16="http://schemas.microsoft.com/office/drawing/2014/main" id="{40B9B169-E29E-4C92-916F-A28EA737646E}"/>
              </a:ext>
            </a:extLst>
          </p:cNvPr>
          <p:cNvPicPr>
            <a:picLocks noChangeAspect="1"/>
          </p:cNvPicPr>
          <p:nvPr/>
        </p:nvPicPr>
        <p:blipFill rotWithShape="1">
          <a:blip r:embed="rId4"/>
          <a:srcRect l="25172" t="385" r="22607" b="385"/>
          <a:stretch/>
        </p:blipFill>
        <p:spPr>
          <a:xfrm flipH="1">
            <a:off x="5229139" y="0"/>
            <a:ext cx="6970638" cy="6857999"/>
          </a:xfrm>
          <a:prstGeom prst="rect">
            <a:avLst/>
          </a:prstGeom>
          <a:noFill/>
        </p:spPr>
      </p:pic>
    </p:spTree>
    <p:custDataLst>
      <p:tags r:id="rId1"/>
    </p:custDataLst>
    <p:extLst>
      <p:ext uri="{BB962C8B-B14F-4D97-AF65-F5344CB8AC3E}">
        <p14:creationId xmlns:p14="http://schemas.microsoft.com/office/powerpoint/2010/main" val="19462280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le Slid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16" name="Picture 15" descr="A person sitting at a table using a computer&#10;&#10;Description automatically generated">
            <a:extLst>
              <a:ext uri="{FF2B5EF4-FFF2-40B4-BE49-F238E27FC236}">
                <a16:creationId xmlns:a16="http://schemas.microsoft.com/office/drawing/2014/main" id="{C18A40F7-366E-4159-91E1-4993F794941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229145" y="0"/>
            <a:ext cx="6962855" cy="6858000"/>
          </a:xfrm>
          <a:prstGeom prst="rect">
            <a:avLst/>
          </a:prstGeom>
        </p:spPr>
      </p:pic>
      <p:pic>
        <p:nvPicPr>
          <p:cNvPr id="19" name="Picture 18">
            <a:extLst>
              <a:ext uri="{FF2B5EF4-FFF2-40B4-BE49-F238E27FC236}">
                <a16:creationId xmlns:a16="http://schemas.microsoft.com/office/drawing/2014/main" id="{AD2ACA0A-F32A-4532-9FBD-221FA7CE291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3" name="Picture 2">
            <a:extLst>
              <a:ext uri="{FF2B5EF4-FFF2-40B4-BE49-F238E27FC236}">
                <a16:creationId xmlns:a16="http://schemas.microsoft.com/office/drawing/2014/main" id="{050F8003-7EBB-4FA1-9F38-725C30889F71}"/>
              </a:ext>
            </a:extLst>
          </p:cNvPr>
          <p:cNvPicPr>
            <a:picLocks noChangeAspect="1"/>
          </p:cNvPicPr>
          <p:nvPr/>
        </p:nvPicPr>
        <p:blipFill rotWithShape="1">
          <a:blip r:embed="rId5"/>
          <a:srcRect l="25286" t="4539" r="17526" b="15358"/>
          <a:stretch/>
        </p:blipFill>
        <p:spPr>
          <a:xfrm>
            <a:off x="5219620" y="-16403"/>
            <a:ext cx="6972379" cy="6874403"/>
          </a:xfrm>
          <a:prstGeom prst="rect">
            <a:avLst/>
          </a:prstGeom>
        </p:spPr>
      </p:pic>
    </p:spTree>
    <p:custDataLst>
      <p:tags r:id="rId1"/>
    </p:custDataLst>
    <p:extLst>
      <p:ext uri="{BB962C8B-B14F-4D97-AF65-F5344CB8AC3E}">
        <p14:creationId xmlns:p14="http://schemas.microsoft.com/office/powerpoint/2010/main" val="20198209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atin typeface="+mj-lt"/>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100463556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lvl1pPr>
              <a:defRPr>
                <a:latin typeface="+mj-lt"/>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404659696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Slide 2">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3131638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1111874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9032681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113953298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7008243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179736"/>
            <a:ext cx="5508419" cy="485848"/>
          </a:xfrm>
        </p:spPr>
        <p:txBody>
          <a:bodyPr tIns="64008"/>
          <a:lstStyle>
            <a:lvl1pPr>
              <a:defRPr sz="2745" spc="0">
                <a:solidFill>
                  <a:schemeClr val="tx2"/>
                </a:solidFill>
                <a:latin typeface="+mj-lt"/>
                <a:cs typeface="Segoe UI" panose="020B0502040204020203" pitchFamily="34" charset="0"/>
              </a:defRPr>
            </a:lvl1pPr>
          </a:lstStyle>
          <a:p>
            <a:r>
              <a:rPr lang="en-US"/>
              <a:t>Click to edit Master title style</a:t>
            </a:r>
          </a:p>
        </p:txBody>
      </p:sp>
    </p:spTree>
    <p:custDataLst>
      <p:tags r:id="rId1"/>
    </p:custDataLst>
    <p:extLst>
      <p:ext uri="{BB962C8B-B14F-4D97-AF65-F5344CB8AC3E}">
        <p14:creationId xmlns:p14="http://schemas.microsoft.com/office/powerpoint/2010/main" val="101054566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1961">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7443675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89164773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77480366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23461100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5307046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6111008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39870177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25446611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Section Title: Dark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accent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37010529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877895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Section Title: Light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1063861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Section Title: Light 2">
    <p:bg>
      <p:bgRef idx="1001">
        <a:schemeClr val="bg1"/>
      </p:bgRef>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666291E-6B74-4E99-A780-376C2257BA8B}"/>
              </a:ext>
            </a:extLst>
          </p:cNvPr>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3655817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105291690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69631641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2"/>
                </a:solidFill>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232376897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hank you slid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891154-14BE-460A-9BE6-DDFB35DDDD37}"/>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4" name="Rectangle 3">
            <a:extLst>
              <a:ext uri="{FF2B5EF4-FFF2-40B4-BE49-F238E27FC236}">
                <a16:creationId xmlns:a16="http://schemas.microsoft.com/office/drawing/2014/main" id="{1EF5C77D-5042-4EDE-A433-2778904B3494}"/>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85000"/>
                  </a:schemeClr>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650F9EC5-2A92-41F9-A121-0864C60483BB}"/>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9769472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69332"/>
          </a:xfrm>
          <a:noFill/>
        </p:spPr>
        <p:txBody>
          <a:bodyPr wrap="square" lIns="0" tIns="0" rIns="0" bIns="0">
            <a:spAutoFit/>
          </a:bodyPr>
          <a:lstStyle>
            <a:lvl1pPr marL="0" indent="0">
              <a:spcBef>
                <a:spcPts val="0"/>
              </a:spcBef>
              <a:buNone/>
              <a:defRPr sz="24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750531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1_Thank you slide">
    <p:bg>
      <p:bgRef idx="1001">
        <a:schemeClr val="bg2"/>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F655746-0C3B-471F-A078-7ABA6DFB596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a:extLst>
              <a:ext uri="{FF2B5EF4-FFF2-40B4-BE49-F238E27FC236}">
                <a16:creationId xmlns:a16="http://schemas.microsoft.com/office/drawing/2014/main" id="{9C53D068-1EFE-4D02-84E8-90FD7FBD3FAB}"/>
              </a:ext>
            </a:extLst>
          </p:cNvPr>
          <p:cNvSpPr/>
          <p:nvPr/>
        </p:nvSpPr>
        <p:spPr bwMode="auto">
          <a:xfrm>
            <a:off x="1" y="0"/>
            <a:ext cx="9009380" cy="6857999"/>
          </a:xfrm>
          <a:prstGeom prst="rect">
            <a:avLst/>
          </a:prstGeom>
          <a:gradFill flip="none" rotWithShape="1">
            <a:gsLst>
              <a:gs pos="0">
                <a:schemeClr val="bg1">
                  <a:alpha val="0"/>
                </a:schemeClr>
              </a:gs>
              <a:gs pos="100000">
                <a:schemeClr val="bg1">
                  <a:alpha val="92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9" name="Picture 8">
            <a:extLst>
              <a:ext uri="{FF2B5EF4-FFF2-40B4-BE49-F238E27FC236}">
                <a16:creationId xmlns:a16="http://schemas.microsoft.com/office/drawing/2014/main" id="{C2D1B6C6-8D40-495F-A7D4-74B5B4E512E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3028627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tx2"/>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65000"/>
                  </a:schemeClr>
                </a:solidFill>
                <a:cs typeface="Segoe UI" pitchFamily="34" charset="0"/>
              </a:rPr>
              <a:t>© Copyright Microsoft Corporation. All rights reserved. </a:t>
            </a:r>
          </a:p>
        </p:txBody>
      </p:sp>
      <p:pic>
        <p:nvPicPr>
          <p:cNvPr id="3" name="Picture 2">
            <a:extLst>
              <a:ext uri="{FF2B5EF4-FFF2-40B4-BE49-F238E27FC236}">
                <a16:creationId xmlns:a16="http://schemas.microsoft.com/office/drawing/2014/main" id="{C042D301-16C4-4565-8EF4-58070018D32A}"/>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8362887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1_Closing logo slide">
    <p:bg>
      <p:bgPr>
        <a:solidFill>
          <a:schemeClr val="bg1">
            <a:lumMod val="95000"/>
          </a:schemeClr>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CC8BA942-27B6-4AF2-BD7A-E0D59837700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9982159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chemeClr val="bg2"/>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accent2"/>
                </a:solidFill>
                <a:latin typeface="+mj-lt"/>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j-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chemeClr val="accent2"/>
          </a:solidFill>
        </p:spPr>
        <p:txBody>
          <a:bodyPr wrap="square" lIns="155457" tIns="77729" rIns="155457" bIns="45720" anchor="b" anchorCtr="0">
            <a:noAutofit/>
          </a:bodyPr>
          <a:lstStyle>
            <a:lvl1pPr algn="r">
              <a:buFont typeface="Arial" pitchFamily="34" charset="0"/>
              <a:buNone/>
              <a:defRPr sz="3700" spc="-51" baseline="0">
                <a:solidFill>
                  <a:schemeClr val="bg2"/>
                </a:solidFill>
                <a:effectLst/>
                <a:latin typeface="+mj-lt"/>
                <a:ea typeface="Segoe UI" pitchFamily="34" charset="0"/>
                <a:cs typeface="Segoe UI" pitchFamily="34" charset="0"/>
              </a:defRPr>
            </a:lvl1pPr>
          </a:lstStyle>
          <a:p>
            <a:pPr lvl="0"/>
            <a:r>
              <a:rPr lang="en-US"/>
              <a:t>Next:</a:t>
            </a:r>
          </a:p>
        </p:txBody>
      </p:sp>
    </p:spTree>
    <p:custDataLst>
      <p:tags r:id="rId1"/>
    </p:custDataLst>
    <p:extLst>
      <p:ext uri="{BB962C8B-B14F-4D97-AF65-F5344CB8AC3E}">
        <p14:creationId xmlns:p14="http://schemas.microsoft.com/office/powerpoint/2010/main" val="10575242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Icon librar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63546" y="425183"/>
            <a:ext cx="5288906" cy="120674"/>
          </a:xfrm>
        </p:spPr>
        <p:txBody>
          <a:bodyPr wrap="square" lIns="0" tIns="0" rIns="0" bIns="0" anchor="ctr">
            <a:spAutoFit/>
          </a:bodyPr>
          <a:lstStyle>
            <a:lvl1pPr>
              <a:defRPr sz="784" spc="0">
                <a:gradFill>
                  <a:gsLst>
                    <a:gs pos="0">
                      <a:schemeClr val="tx1">
                        <a:lumMod val="60000"/>
                        <a:lumOff val="40000"/>
                      </a:schemeClr>
                    </a:gs>
                    <a:gs pos="100000">
                      <a:schemeClr val="tx1">
                        <a:lumMod val="60000"/>
                        <a:lumOff val="40000"/>
                      </a:schemeClr>
                    </a:gs>
                  </a:gsLst>
                  <a:lin ang="5400000" scaled="0"/>
                </a:gradFill>
                <a:latin typeface="Segoe UI Semibold" panose="020B0702040204020203" pitchFamily="34" charset="0"/>
                <a:cs typeface="Segoe UI Semibold" panose="020B0702040204020203" pitchFamily="34" charset="0"/>
              </a:defRPr>
            </a:lvl1pPr>
          </a:lstStyle>
          <a:p>
            <a:r>
              <a:rPr lang="en-US"/>
              <a:t>Section title</a:t>
            </a:r>
          </a:p>
        </p:txBody>
      </p:sp>
      <p:sp>
        <p:nvSpPr>
          <p:cNvPr id="3" name="TextBox 2"/>
          <p:cNvSpPr txBox="1"/>
          <p:nvPr/>
        </p:nvSpPr>
        <p:spPr>
          <a:xfrm>
            <a:off x="445198" y="431210"/>
            <a:ext cx="2065142" cy="108619"/>
          </a:xfrm>
          <a:prstGeom prst="rect">
            <a:avLst/>
          </a:prstGeom>
        </p:spPr>
        <p:txBody>
          <a:bodyPr vert="horz" wrap="square" lIns="0" tIns="0" rIns="0" bIns="0" rtlCol="0" anchor="ctr">
            <a:spAutoFit/>
          </a:bodyPr>
          <a:lstStyle>
            <a:lvl1pPr algn="l" defTabSz="932742" eaLnBrk="1" latinLnBrk="0" hangingPunct="1">
              <a:lnSpc>
                <a:spcPct val="90000"/>
              </a:lnSpc>
              <a:spcBef>
                <a:spcPct val="0"/>
              </a:spcBef>
              <a:buNone/>
              <a:defRPr lang="en-US" sz="1000" b="0" cap="none" spc="0" baseline="0" dirty="0" smtClean="0">
                <a:ln w="3175">
                  <a:noFill/>
                </a:ln>
                <a:gradFill>
                  <a:gsLst>
                    <a:gs pos="0">
                      <a:schemeClr val="tx1">
                        <a:lumMod val="60000"/>
                        <a:lumOff val="40000"/>
                      </a:schemeClr>
                    </a:gs>
                    <a:gs pos="100000">
                      <a:schemeClr val="tx1">
                        <a:lumMod val="60000"/>
                        <a:lumOff val="40000"/>
                      </a:schemeClr>
                    </a:gs>
                  </a:gsLst>
                  <a:lin ang="5400000" scaled="0"/>
                </a:gradFill>
                <a:effectLst/>
                <a:cs typeface="Segoe UI" pitchFamily="34" charset="0"/>
              </a:defRPr>
            </a:lvl1pPr>
          </a:lstStyle>
          <a:p>
            <a:pPr lvl="0"/>
            <a:r>
              <a:rPr lang="en-US" sz="784">
                <a:latin typeface="Segoe UI Semibold" panose="020B0702040204020203" pitchFamily="34" charset="0"/>
                <a:cs typeface="Segoe UI Semibold" panose="020B0702040204020203" pitchFamily="34" charset="0"/>
              </a:rPr>
              <a:t>Monoline icons   </a:t>
            </a:r>
            <a:r>
              <a:rPr lang="en-US" sz="784" b="0" kern="1200" cap="none" spc="0" baseline="0">
                <a:ln w="3175">
                  <a:noFill/>
                </a:ln>
                <a:gradFill>
                  <a:gsLst>
                    <a:gs pos="0">
                      <a:schemeClr val="tx1">
                        <a:lumMod val="60000"/>
                        <a:lumOff val="40000"/>
                      </a:schemeClr>
                    </a:gs>
                    <a:gs pos="100000">
                      <a:schemeClr val="tx1">
                        <a:lumMod val="60000"/>
                        <a:lumOff val="40000"/>
                      </a:schemeClr>
                    </a:gs>
                  </a:gsLst>
                  <a:lin ang="5400000" scaled="0"/>
                </a:gradFill>
                <a:effectLst/>
                <a:latin typeface="+mn-lt"/>
                <a:ea typeface="+mn-ea"/>
                <a:cs typeface="Segoe UI Semibold" panose="020B0702040204020203" pitchFamily="34" charset="0"/>
              </a:rPr>
              <a:t>/   PowerPoint</a:t>
            </a:r>
            <a:endParaRPr lang="en-US" sz="784">
              <a:latin typeface="+mn-lt"/>
              <a:cs typeface="Segoe UI Semibold" panose="020B0702040204020203" pitchFamily="34" charset="0"/>
            </a:endParaRPr>
          </a:p>
        </p:txBody>
      </p:sp>
      <p:grpSp>
        <p:nvGrpSpPr>
          <p:cNvPr id="4" name="Group 3"/>
          <p:cNvGrpSpPr>
            <a:grpSpLocks noChangeAspect="1"/>
          </p:cNvGrpSpPr>
          <p:nvPr/>
        </p:nvGrpSpPr>
        <p:grpSpPr>
          <a:xfrm>
            <a:off x="11023168" y="412549"/>
            <a:ext cx="719065" cy="153377"/>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grpSp>
    </p:spTree>
    <p:custDataLst>
      <p:tags r:id="rId1"/>
    </p:custDataLst>
    <p:extLst>
      <p:ext uri="{BB962C8B-B14F-4D97-AF65-F5344CB8AC3E}">
        <p14:creationId xmlns:p14="http://schemas.microsoft.com/office/powerpoint/2010/main" val="3476170920"/>
      </p:ext>
    </p:extLst>
  </p:cSld>
  <p:clrMapOvr>
    <a:masterClrMapping/>
  </p:clrMapOvr>
  <p:transition>
    <p:fade/>
  </p:transition>
  <p:extLst>
    <p:ext uri="{DCECCB84-F9BA-43D5-87BE-67443E8EF086}">
      <p15:sldGuideLst xmlns:p15="http://schemas.microsoft.com/office/powerpoint/2012/main"/>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0069C-8DCB-4C42-86E3-57E0651CFF2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C0695EB-EE53-4C33-B012-1586FBF489F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CE854D7-17DC-43B7-BB79-068000C16560}"/>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316D0EB0-3F0A-491D-85F7-02FCBA28229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5A3239-D1BC-4227-9ADE-487C02DB44B9}"/>
              </a:ext>
            </a:extLst>
          </p:cNvPr>
          <p:cNvSpPr>
            <a:spLocks noGrp="1"/>
          </p:cNvSpPr>
          <p:nvPr>
            <p:ph type="sldNum" sz="quarter" idx="12"/>
          </p:nvPr>
        </p:nvSpPr>
        <p:spPr/>
        <p:txBody>
          <a:bodyPr/>
          <a:lstStyle/>
          <a:p>
            <a:fld id="{C6018CF8-4E0A-4ED3-88DE-7EF7497EA5CF}" type="slidenum">
              <a:rPr lang="en-US" smtClean="0"/>
              <a:t>‹#›</a:t>
            </a:fld>
            <a:endParaRPr lang="en-US"/>
          </a:p>
        </p:txBody>
      </p:sp>
    </p:spTree>
    <p:extLst>
      <p:ext uri="{BB962C8B-B14F-4D97-AF65-F5344CB8AC3E}">
        <p14:creationId xmlns:p14="http://schemas.microsoft.com/office/powerpoint/2010/main" val="53360206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Default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472489724"/>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4"/>
            <a:ext cx="11339774" cy="947824"/>
          </a:xfrm>
        </p:spPr>
        <p:txBody>
          <a:bodyPr wrap="square" lIns="0" tIns="0" rIns="0" bIns="0">
            <a:spAutoFit/>
          </a:bodyPr>
          <a:lstStyle>
            <a:lvl1pPr marL="0" marR="0" indent="0" algn="l" defTabSz="914016"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indent="0">
              <a:lnSpc>
                <a:spcPct val="110000"/>
              </a:lnSpc>
              <a:spcBef>
                <a:spcPts val="0"/>
              </a:spcBef>
              <a:spcAft>
                <a:spcPts val="600"/>
              </a:spcAft>
              <a:buNone/>
              <a:defRPr sz="1600">
                <a:solidFill>
                  <a:srgbClr val="000000"/>
                </a:solidFill>
              </a:defRPr>
            </a:lvl2pPr>
            <a:lvl3pPr marL="0" indent="0">
              <a:lnSpc>
                <a:spcPct val="110000"/>
              </a:lnSpc>
              <a:spcBef>
                <a:spcPts val="0"/>
              </a:spcBef>
              <a:spcAft>
                <a:spcPts val="600"/>
              </a:spcAft>
              <a:buNone/>
              <a:defRPr sz="1400">
                <a:solidFill>
                  <a:srgbClr val="000000"/>
                </a:solidFill>
                <a:latin typeface="+mn-lt"/>
              </a:defRPr>
            </a:lvl3pPr>
            <a:lvl4pPr marL="672032" indent="0">
              <a:spcBef>
                <a:spcPts val="0"/>
              </a:spcBef>
              <a:spcAft>
                <a:spcPts val="1272"/>
              </a:spcAft>
              <a:buNone/>
              <a:defRPr sz="1961"/>
            </a:lvl4pPr>
            <a:lvl5pPr marL="896042" indent="0">
              <a:buNone/>
              <a:defRPr/>
            </a:lvl5pPr>
          </a:lstStyle>
          <a:p>
            <a:pPr lvl="0"/>
            <a:r>
              <a:rPr lang="en-US"/>
              <a:t>First level Segoe UI </a:t>
            </a:r>
            <a:r>
              <a:rPr lang="en-US" err="1"/>
              <a:t>Semibold</a:t>
            </a:r>
            <a:r>
              <a:rPr lang="en-US"/>
              <a:t> 18pt</a:t>
            </a:r>
          </a:p>
          <a:p>
            <a:pPr lvl="1"/>
            <a:r>
              <a:rPr lang="en-US"/>
              <a:t>Second level Segoe UI 16pt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5"/>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34pt</a:t>
            </a:r>
          </a:p>
        </p:txBody>
      </p:sp>
    </p:spTree>
    <p:extLst>
      <p:ext uri="{BB962C8B-B14F-4D97-AF65-F5344CB8AC3E}">
        <p14:creationId xmlns:p14="http://schemas.microsoft.com/office/powerpoint/2010/main" val="3180236243"/>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Left sidebar">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324160"/>
            <a:ext cx="5826760" cy="726353"/>
          </a:xfrm>
        </p:spPr>
        <p:txBody>
          <a:bodyPr wrap="square">
            <a:spAutoFit/>
          </a:bodyPr>
          <a:lstStyle>
            <a:lvl1pPr marL="0" indent="0">
              <a:lnSpc>
                <a:spcPct val="100000"/>
              </a:lnSpc>
              <a:spcBef>
                <a:spcPts val="1800"/>
              </a:spcBef>
              <a:buNone/>
              <a:defRPr sz="1600" cap="all" baseline="0">
                <a:latin typeface="Segoe UI Semibold" panose="020B0702040204020203" pitchFamily="34" charset="0"/>
                <a:cs typeface="Segoe UI Semibold" panose="020B0702040204020203" pitchFamily="34" charset="0"/>
              </a:defRPr>
            </a:lvl1pPr>
            <a:lvl2pPr marL="0" indent="0">
              <a:lnSpc>
                <a:spcPct val="100000"/>
              </a:lnSpc>
              <a:buNone/>
              <a:defRPr sz="1600"/>
            </a:lvl2pPr>
            <a:lvl3pPr>
              <a:defRPr sz="1400"/>
            </a:lvl3pPr>
            <a:lvl4pPr>
              <a:defRPr sz="1200"/>
            </a:lvl4pPr>
            <a:lvl5pPr>
              <a:defRPr sz="1200"/>
            </a:lvl5pPr>
          </a:lstStyle>
          <a:p>
            <a:pPr lvl="0"/>
            <a:r>
              <a:rPr lang="en-US"/>
              <a:t>Edit Master text styles</a:t>
            </a:r>
          </a:p>
          <a:p>
            <a:pPr lvl="1"/>
            <a:r>
              <a:rPr lang="en-US"/>
              <a:t>Second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30347175"/>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2"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p:nvPr>
        </p:nvSpPr>
        <p:spPr>
          <a:xfrm>
            <a:off x="426427" y="222583"/>
            <a:ext cx="5555966" cy="758022"/>
          </a:xfrm>
          <a:prstGeom prst="rect">
            <a:avLst/>
          </a:prstGeom>
        </p:spPr>
        <p:txBody>
          <a:bodyPr vert="horz" wrap="square" lIns="0" tIns="164592" rIns="0" bIns="0" rtlCol="0" anchor="t">
            <a:noAutofit/>
          </a:bodyPr>
          <a:lstStyle>
            <a:lvl1pPr>
              <a:defRPr sz="3400"/>
            </a:lvl1pPr>
          </a:lstStyle>
          <a:p>
            <a:endParaRPr lang="en-US"/>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1129915"/>
            <a:ext cx="5555965" cy="2573509"/>
          </a:xfrm>
        </p:spPr>
        <p:txBody>
          <a:bodyPr wrap="square" lIns="0" tIns="0" rIns="0" bIns="0">
            <a:noAutofit/>
          </a:bodyPr>
          <a:lstStyle>
            <a:lvl1pPr marL="0" marR="0" indent="0" algn="l" defTabSz="914016"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a:solidFill>
                  <a:srgbClr val="000000"/>
                </a:solidFill>
                <a:latin typeface="+mn-lt"/>
              </a:defRPr>
            </a:lvl1pPr>
            <a:lvl2pPr marL="224011" marR="0" indent="0" algn="l" defTabSz="914016"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021" indent="0">
              <a:buNone/>
              <a:defRPr/>
            </a:lvl3pPr>
            <a:lvl4pPr marL="672032" indent="0">
              <a:buNone/>
              <a:defRPr/>
            </a:lvl4pPr>
            <a:lvl5pPr marL="896042" indent="0">
              <a:buNone/>
              <a:defRPr/>
            </a:lvl5pPr>
          </a:lstStyle>
          <a:p>
            <a:pPr lvl="0"/>
            <a:r>
              <a:rPr lang="pt-BR"/>
              <a:t>Subhead Segoe UI 24pt</a:t>
            </a:r>
          </a:p>
          <a:p>
            <a:pPr lvl="0"/>
            <a:r>
              <a:rPr lang="pt-BR"/>
              <a:t>Subhead Segoe UI 24pt</a:t>
            </a:r>
          </a:p>
          <a:p>
            <a:pPr lvl="0"/>
            <a:r>
              <a:rPr lang="pt-BR"/>
              <a:t>Subhead Segoe UI 24pt</a:t>
            </a:r>
          </a:p>
        </p:txBody>
      </p:sp>
    </p:spTree>
    <p:extLst>
      <p:ext uri="{BB962C8B-B14F-4D97-AF65-F5344CB8AC3E}">
        <p14:creationId xmlns:p14="http://schemas.microsoft.com/office/powerpoint/2010/main" val="2692062622"/>
      </p:ext>
    </p:extLst>
  </p:cSld>
  <p:clrMapOvr>
    <a:masterClrMapping/>
  </p:clrMapOvr>
  <p:transition>
    <p:fade/>
  </p:transition>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9169512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9247104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729908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ags" Target="../tags/tag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slideLayout" Target="../slideLayouts/slideLayout17.xml"/><Relationship Id="rId18" Type="http://schemas.openxmlformats.org/officeDocument/2006/relationships/slideLayout" Target="../slideLayouts/slideLayout22.xml"/><Relationship Id="rId26" Type="http://schemas.openxmlformats.org/officeDocument/2006/relationships/theme" Target="../theme/theme2.xml"/><Relationship Id="rId3" Type="http://schemas.openxmlformats.org/officeDocument/2006/relationships/slideLayout" Target="../slideLayouts/slideLayout7.xml"/><Relationship Id="rId21" Type="http://schemas.openxmlformats.org/officeDocument/2006/relationships/slideLayout" Target="../slideLayouts/slideLayout25.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17" Type="http://schemas.openxmlformats.org/officeDocument/2006/relationships/slideLayout" Target="../slideLayouts/slideLayout21.xml"/><Relationship Id="rId25" Type="http://schemas.openxmlformats.org/officeDocument/2006/relationships/slideLayout" Target="../slideLayouts/slideLayout29.xml"/><Relationship Id="rId2" Type="http://schemas.openxmlformats.org/officeDocument/2006/relationships/slideLayout" Target="../slideLayouts/slideLayout6.xml"/><Relationship Id="rId16" Type="http://schemas.openxmlformats.org/officeDocument/2006/relationships/slideLayout" Target="../slideLayouts/slideLayout20.xml"/><Relationship Id="rId20" Type="http://schemas.openxmlformats.org/officeDocument/2006/relationships/slideLayout" Target="../slideLayouts/slideLayout24.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24" Type="http://schemas.openxmlformats.org/officeDocument/2006/relationships/slideLayout" Target="../slideLayouts/slideLayout28.xml"/><Relationship Id="rId5" Type="http://schemas.openxmlformats.org/officeDocument/2006/relationships/slideLayout" Target="../slideLayouts/slideLayout9.xml"/><Relationship Id="rId15" Type="http://schemas.openxmlformats.org/officeDocument/2006/relationships/slideLayout" Target="../slideLayouts/slideLayout19.xml"/><Relationship Id="rId23" Type="http://schemas.openxmlformats.org/officeDocument/2006/relationships/slideLayout" Target="../slideLayouts/slideLayout27.xml"/><Relationship Id="rId10" Type="http://schemas.openxmlformats.org/officeDocument/2006/relationships/slideLayout" Target="../slideLayouts/slideLayout14.xml"/><Relationship Id="rId19" Type="http://schemas.openxmlformats.org/officeDocument/2006/relationships/slideLayout" Target="../slideLayouts/slideLayout23.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slideLayout" Target="../slideLayouts/slideLayout18.xml"/><Relationship Id="rId22" Type="http://schemas.openxmlformats.org/officeDocument/2006/relationships/slideLayout" Target="../slideLayouts/slideLayout26.xml"/><Relationship Id="rId27" Type="http://schemas.openxmlformats.org/officeDocument/2006/relationships/image" Target="../media/image5.emf"/></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slideLayout" Target="../slideLayouts/slideLayout55.xml"/><Relationship Id="rId39" Type="http://schemas.openxmlformats.org/officeDocument/2006/relationships/slideLayout" Target="../slideLayouts/slideLayout68.xml"/><Relationship Id="rId3" Type="http://schemas.openxmlformats.org/officeDocument/2006/relationships/slideLayout" Target="../slideLayouts/slideLayout32.xml"/><Relationship Id="rId21" Type="http://schemas.openxmlformats.org/officeDocument/2006/relationships/slideLayout" Target="../slideLayouts/slideLayout50.xml"/><Relationship Id="rId34" Type="http://schemas.openxmlformats.org/officeDocument/2006/relationships/slideLayout" Target="../slideLayouts/slideLayout63.xml"/><Relationship Id="rId42" Type="http://schemas.openxmlformats.org/officeDocument/2006/relationships/tags" Target="../tags/tag8.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slideLayout" Target="../slideLayouts/slideLayout54.xml"/><Relationship Id="rId33" Type="http://schemas.openxmlformats.org/officeDocument/2006/relationships/slideLayout" Target="../slideLayouts/slideLayout62.xml"/><Relationship Id="rId38" Type="http://schemas.openxmlformats.org/officeDocument/2006/relationships/slideLayout" Target="../slideLayouts/slideLayout67.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29" Type="http://schemas.openxmlformats.org/officeDocument/2006/relationships/slideLayout" Target="../slideLayouts/slideLayout58.xml"/><Relationship Id="rId41" Type="http://schemas.openxmlformats.org/officeDocument/2006/relationships/theme" Target="../theme/theme3.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32" Type="http://schemas.openxmlformats.org/officeDocument/2006/relationships/slideLayout" Target="../slideLayouts/slideLayout61.xml"/><Relationship Id="rId37" Type="http://schemas.openxmlformats.org/officeDocument/2006/relationships/slideLayout" Target="../slideLayouts/slideLayout66.xml"/><Relationship Id="rId40" Type="http://schemas.openxmlformats.org/officeDocument/2006/relationships/slideLayout" Target="../slideLayouts/slideLayout69.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28" Type="http://schemas.openxmlformats.org/officeDocument/2006/relationships/slideLayout" Target="../slideLayouts/slideLayout57.xml"/><Relationship Id="rId36" Type="http://schemas.openxmlformats.org/officeDocument/2006/relationships/slideLayout" Target="../slideLayouts/slideLayout65.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31" Type="http://schemas.openxmlformats.org/officeDocument/2006/relationships/slideLayout" Target="../slideLayouts/slideLayout60.xml"/><Relationship Id="rId44" Type="http://schemas.openxmlformats.org/officeDocument/2006/relationships/image" Target="../media/image11.png"/><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 Id="rId27" Type="http://schemas.openxmlformats.org/officeDocument/2006/relationships/slideLayout" Target="../slideLayouts/slideLayout56.xml"/><Relationship Id="rId30" Type="http://schemas.openxmlformats.org/officeDocument/2006/relationships/slideLayout" Target="../slideLayouts/slideLayout59.xml"/><Relationship Id="rId35" Type="http://schemas.openxmlformats.org/officeDocument/2006/relationships/slideLayout" Target="../slideLayouts/slideLayout64.xml"/><Relationship Id="rId43"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custDataLst>
      <p:tags r:id="rId6"/>
    </p:custDataLst>
    <p:extLst>
      <p:ext uri="{BB962C8B-B14F-4D97-AF65-F5344CB8AC3E}">
        <p14:creationId xmlns:p14="http://schemas.microsoft.com/office/powerpoint/2010/main" val="370274908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Lst>
  <p:transition>
    <p:fade/>
  </p:transition>
  <p:hf sldNum="0" hdr="0" ftr="0" dt="0"/>
  <p:txStyles>
    <p:titleStyle>
      <a:lvl1pPr algn="l" defTabSz="951304" rtl="0" eaLnBrk="1" latinLnBrk="0" hangingPunct="1">
        <a:lnSpc>
          <a:spcPct val="100000"/>
        </a:lnSpc>
        <a:spcBef>
          <a:spcPct val="0"/>
        </a:spcBef>
        <a:buNone/>
        <a:defRPr lang="en-US" sz="3600" b="0" kern="1200" cap="none" spc="-51" baseline="0" dirty="0" smtClean="0">
          <a:ln w="3175">
            <a:noFill/>
          </a:ln>
          <a:solidFill>
            <a:schemeClr val="tx2"/>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1">
          <p15:clr>
            <a:srgbClr val="C35EA4"/>
          </p15:clr>
        </p15:guide>
        <p15:guide id="17" pos="7169">
          <p15:clr>
            <a:srgbClr val="C35EA4"/>
          </p15:clr>
        </p15:guide>
        <p15:guide id="25" orient="horz" pos="362">
          <p15:clr>
            <a:srgbClr val="C35EA4"/>
          </p15:clr>
        </p15:guide>
        <p15:guide id="26" orient="horz" pos="3872">
          <p15:clr>
            <a:srgbClr val="C35EA4"/>
          </p15:clr>
        </p15:guide>
        <p15:guide id="27" orient="horz" pos="180">
          <p15:clr>
            <a:srgbClr val="A4A3A4"/>
          </p15:clr>
        </p15:guide>
        <p15:guide id="28" pos="181">
          <p15:clr>
            <a:srgbClr val="A4A3A4"/>
          </p15:clr>
        </p15:guide>
        <p15:guide id="29" orient="horz" pos="4054">
          <p15:clr>
            <a:srgbClr val="A4A3A4"/>
          </p15:clr>
        </p15:guide>
        <p15:guide id="30" pos="7348">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27"/>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630146882"/>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715" r:id="rId13"/>
    <p:sldLayoutId id="2147483716" r:id="rId14"/>
    <p:sldLayoutId id="2147483717" r:id="rId15"/>
    <p:sldLayoutId id="2147483718" r:id="rId16"/>
    <p:sldLayoutId id="2147483719" r:id="rId17"/>
    <p:sldLayoutId id="2147483720" r:id="rId18"/>
    <p:sldLayoutId id="2147483721" r:id="rId19"/>
    <p:sldLayoutId id="2147483722" r:id="rId20"/>
    <p:sldLayoutId id="2147483723" r:id="rId21"/>
    <p:sldLayoutId id="2147483724" r:id="rId22"/>
    <p:sldLayoutId id="2147483725" r:id="rId23"/>
    <p:sldLayoutId id="2147483726" r:id="rId24"/>
    <p:sldLayoutId id="2147483727" r:id="rId25"/>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p:nvPicPr>
        <p:blipFill>
          <a:blip r:embed="rId43"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47">
            <a:extLst>
              <a:ext uri="{FF2B5EF4-FFF2-40B4-BE49-F238E27FC236}">
                <a16:creationId xmlns:a16="http://schemas.microsoft.com/office/drawing/2014/main" id="{7E39865E-69CD-41A6-B5C7-264D70385964}"/>
              </a:ext>
            </a:extLst>
          </p:cNvPr>
          <p:cNvPicPr>
            <a:picLocks noChangeAspect="1"/>
          </p:cNvPicPr>
          <p:nvPr userDrawn="1"/>
        </p:nvPicPr>
        <p:blipFill>
          <a:blip r:embed="rId44"/>
          <a:stretch>
            <a:fillRect/>
          </a:stretch>
        </p:blipFill>
        <p:spPr>
          <a:xfrm rot="5400000">
            <a:off x="9208748" y="2991033"/>
            <a:ext cx="6858623" cy="876557"/>
          </a:xfrm>
          <a:prstGeom prst="rect">
            <a:avLst/>
          </a:prstGeom>
        </p:spPr>
      </p:pic>
    </p:spTree>
    <p:custDataLst>
      <p:tags r:id="rId42"/>
    </p:custDataLst>
    <p:extLst>
      <p:ext uri="{BB962C8B-B14F-4D97-AF65-F5344CB8AC3E}">
        <p14:creationId xmlns:p14="http://schemas.microsoft.com/office/powerpoint/2010/main" val="3488132328"/>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 id="2147483696" r:id="rId18"/>
    <p:sldLayoutId id="2147483697" r:id="rId19"/>
    <p:sldLayoutId id="2147483698" r:id="rId20"/>
    <p:sldLayoutId id="2147483699" r:id="rId21"/>
    <p:sldLayoutId id="2147483700" r:id="rId22"/>
    <p:sldLayoutId id="2147483701" r:id="rId23"/>
    <p:sldLayoutId id="2147483702" r:id="rId24"/>
    <p:sldLayoutId id="2147483703" r:id="rId25"/>
    <p:sldLayoutId id="2147483704" r:id="rId26"/>
    <p:sldLayoutId id="2147483705" r:id="rId27"/>
    <p:sldLayoutId id="2147483706" r:id="rId28"/>
    <p:sldLayoutId id="2147483707" r:id="rId29"/>
    <p:sldLayoutId id="2147483708" r:id="rId30"/>
    <p:sldLayoutId id="2147483709" r:id="rId31"/>
    <p:sldLayoutId id="2147483710" r:id="rId32"/>
    <p:sldLayoutId id="2147483711" r:id="rId33"/>
    <p:sldLayoutId id="2147483712" r:id="rId34"/>
    <p:sldLayoutId id="2147483713" r:id="rId35"/>
    <p:sldLayoutId id="2147483714" r:id="rId36"/>
    <p:sldLayoutId id="2147483732" r:id="rId37"/>
    <p:sldLayoutId id="2147483733" r:id="rId38"/>
    <p:sldLayoutId id="2147483734" r:id="rId39"/>
    <p:sldLayoutId id="2147483735" r:id="rId40"/>
  </p:sldLayoutIdLst>
  <p:transition>
    <p:fade/>
  </p:transition>
  <p:txStyles>
    <p:titleStyle>
      <a:lvl1pPr algn="l" defTabSz="932563" rtl="0" eaLnBrk="1" latinLnBrk="0" hangingPunct="1">
        <a:lnSpc>
          <a:spcPct val="100000"/>
        </a:lnSpc>
        <a:spcBef>
          <a:spcPct val="0"/>
        </a:spcBef>
        <a:buNone/>
        <a:defRPr lang="en-US" sz="3529" b="0" kern="1200" cap="none" spc="-50" baseline="0" dirty="0" smtClean="0">
          <a:ln w="3175">
            <a:noFill/>
          </a:ln>
          <a:solidFill>
            <a:schemeClr val="tx2"/>
          </a:soli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68"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44.xml"/></Relationships>
</file>

<file path=ppt/slides/_rels/slide1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0.xml"/><Relationship Id="rId1" Type="http://schemas.openxmlformats.org/officeDocument/2006/relationships/slideLayout" Target="../slideLayouts/slideLayout40.xml"/></Relationships>
</file>

<file path=ppt/slides/_rels/slide1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1.xml"/><Relationship Id="rId1" Type="http://schemas.openxmlformats.org/officeDocument/2006/relationships/slideLayout" Target="../slideLayouts/slideLayout40.xml"/><Relationship Id="rId4" Type="http://schemas.openxmlformats.org/officeDocument/2006/relationships/image" Target="../media/image34.png"/></Relationships>
</file>

<file path=ppt/slides/_rels/slide12.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notesSlide" Target="../notesSlides/notesSlide12.xml"/><Relationship Id="rId1" Type="http://schemas.openxmlformats.org/officeDocument/2006/relationships/slideLayout" Target="../slideLayouts/slideLayout40.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1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3.xml"/><Relationship Id="rId1" Type="http://schemas.openxmlformats.org/officeDocument/2006/relationships/slideLayout" Target="../slideLayouts/slideLayout40.xml"/><Relationship Id="rId5" Type="http://schemas.openxmlformats.org/officeDocument/2006/relationships/image" Target="../media/image42.png"/><Relationship Id="rId4" Type="http://schemas.openxmlformats.org/officeDocument/2006/relationships/image" Target="../media/image41.png"/></Relationships>
</file>

<file path=ppt/slides/_rels/slide1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4.xml"/><Relationship Id="rId1" Type="http://schemas.openxmlformats.org/officeDocument/2006/relationships/slideLayout" Target="../slideLayouts/slideLayout40.xml"/><Relationship Id="rId5" Type="http://schemas.openxmlformats.org/officeDocument/2006/relationships/image" Target="../media/image45.png"/><Relationship Id="rId4" Type="http://schemas.openxmlformats.org/officeDocument/2006/relationships/image" Target="../media/image44.png"/></Relationships>
</file>

<file path=ppt/slides/_rels/slide1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5.xml"/><Relationship Id="rId1" Type="http://schemas.openxmlformats.org/officeDocument/2006/relationships/slideLayout" Target="../slideLayouts/slideLayout40.xml"/><Relationship Id="rId4" Type="http://schemas.openxmlformats.org/officeDocument/2006/relationships/image" Target="../media/image47.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0.xml"/></Relationships>
</file>

<file path=ppt/slides/_rels/slide17.xml.rels><?xml version="1.0" encoding="UTF-8" standalone="yes"?>
<Relationships xmlns="http://schemas.openxmlformats.org/package/2006/relationships"><Relationship Id="rId3" Type="http://schemas.openxmlformats.org/officeDocument/2006/relationships/hyperlink" Target="http://www.menti.com/" TargetMode="External"/><Relationship Id="rId2" Type="http://schemas.openxmlformats.org/officeDocument/2006/relationships/notesSlide" Target="../notesSlides/notesSlide17.xml"/><Relationship Id="rId1" Type="http://schemas.openxmlformats.org/officeDocument/2006/relationships/slideLayout" Target="../slideLayouts/slideLayout36.xml"/><Relationship Id="rId4" Type="http://schemas.openxmlformats.org/officeDocument/2006/relationships/image" Target="../media/image48.png"/></Relationships>
</file>

<file path=ppt/slides/_rels/slide1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50.sv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30.xml"/><Relationship Id="rId1" Type="http://schemas.openxmlformats.org/officeDocument/2006/relationships/tags" Target="../tags/tag4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7.xml"/></Relationships>
</file>

<file path=ppt/slides/_rels/slide2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0.xml"/><Relationship Id="rId1" Type="http://schemas.openxmlformats.org/officeDocument/2006/relationships/slideLayout" Target="../slideLayouts/slideLayout40.xml"/><Relationship Id="rId4" Type="http://schemas.openxmlformats.org/officeDocument/2006/relationships/image" Target="../media/image52.png"/></Relationships>
</file>

<file path=ppt/slides/_rels/slide2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1.xml"/><Relationship Id="rId1" Type="http://schemas.openxmlformats.org/officeDocument/2006/relationships/slideLayout" Target="../slideLayouts/slideLayout40.xml"/></Relationships>
</file>

<file path=ppt/slides/_rels/slide2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2.xml"/><Relationship Id="rId1" Type="http://schemas.openxmlformats.org/officeDocument/2006/relationships/slideLayout" Target="../slideLayouts/slideLayout40.xml"/><Relationship Id="rId4" Type="http://schemas.openxmlformats.org/officeDocument/2006/relationships/image" Target="../media/image55.png"/></Relationships>
</file>

<file path=ppt/slides/_rels/slide2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3.xml"/><Relationship Id="rId1" Type="http://schemas.openxmlformats.org/officeDocument/2006/relationships/slideLayout" Target="../slideLayouts/slideLayout40.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1.xml"/></Relationships>
</file>

<file path=ppt/slides/_rels/slide25.xml.rels><?xml version="1.0" encoding="UTF-8" standalone="yes"?>
<Relationships xmlns="http://schemas.openxmlformats.org/package/2006/relationships"><Relationship Id="rId3" Type="http://schemas.openxmlformats.org/officeDocument/2006/relationships/hyperlink" Target="http://www.menti.com/" TargetMode="External"/><Relationship Id="rId2" Type="http://schemas.openxmlformats.org/officeDocument/2006/relationships/notesSlide" Target="../notesSlides/notesSlide25.xml"/><Relationship Id="rId1" Type="http://schemas.openxmlformats.org/officeDocument/2006/relationships/slideLayout" Target="../slideLayouts/slideLayout36.xml"/><Relationship Id="rId4" Type="http://schemas.openxmlformats.org/officeDocument/2006/relationships/image" Target="../media/image57.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30.xml"/><Relationship Id="rId1" Type="http://schemas.openxmlformats.org/officeDocument/2006/relationships/tags" Target="../tags/tag47.xml"/></Relationships>
</file>

<file path=ppt/slides/_rels/slide2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7.xml"/><Relationship Id="rId1" Type="http://schemas.openxmlformats.org/officeDocument/2006/relationships/slideLayout" Target="../slideLayouts/slideLayout6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2.xml"/></Relationships>
</file>

<file path=ppt/slides/_rels/slide29.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29.xml"/><Relationship Id="rId1" Type="http://schemas.openxmlformats.org/officeDocument/2006/relationships/slideLayout" Target="../slideLayouts/slideLayout68.xml"/></Relationships>
</file>

<file path=ppt/slides/_rels/slide3.xml.rels><?xml version="1.0" encoding="UTF-8" standalone="yes"?>
<Relationships xmlns="http://schemas.openxmlformats.org/package/2006/relationships"><Relationship Id="rId3" Type="http://schemas.openxmlformats.org/officeDocument/2006/relationships/hyperlink" Target="http://www.menti.com/" TargetMode="External"/><Relationship Id="rId2" Type="http://schemas.openxmlformats.org/officeDocument/2006/relationships/notesSlide" Target="../notesSlides/notesSlide3.xml"/><Relationship Id="rId1" Type="http://schemas.openxmlformats.org/officeDocument/2006/relationships/slideLayout" Target="../slideLayouts/slideLayout36.xml"/><Relationship Id="rId4" Type="http://schemas.openxmlformats.org/officeDocument/2006/relationships/image" Target="../media/image19.png"/></Relationships>
</file>

<file path=ppt/slides/_rels/slide30.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65.png"/><Relationship Id="rId3" Type="http://schemas.openxmlformats.org/officeDocument/2006/relationships/image" Target="../media/image59.png"/><Relationship Id="rId7" Type="http://schemas.openxmlformats.org/officeDocument/2006/relationships/image" Target="../media/image26.svg"/><Relationship Id="rId12" Type="http://schemas.openxmlformats.org/officeDocument/2006/relationships/image" Target="../media/image64.png"/><Relationship Id="rId2" Type="http://schemas.openxmlformats.org/officeDocument/2006/relationships/notesSlide" Target="../notesSlides/notesSlide30.xml"/><Relationship Id="rId1" Type="http://schemas.openxmlformats.org/officeDocument/2006/relationships/slideLayout" Target="../slideLayouts/slideLayout68.xml"/><Relationship Id="rId6" Type="http://schemas.openxmlformats.org/officeDocument/2006/relationships/image" Target="../media/image25.png"/><Relationship Id="rId11" Type="http://schemas.openxmlformats.org/officeDocument/2006/relationships/image" Target="../media/image63.svg"/><Relationship Id="rId5" Type="http://schemas.openxmlformats.org/officeDocument/2006/relationships/image" Target="../media/image61.png"/><Relationship Id="rId10" Type="http://schemas.openxmlformats.org/officeDocument/2006/relationships/image" Target="../media/image62.png"/><Relationship Id="rId4" Type="http://schemas.openxmlformats.org/officeDocument/2006/relationships/image" Target="../media/image60.png"/><Relationship Id="rId9" Type="http://schemas.openxmlformats.org/officeDocument/2006/relationships/image" Target="../media/image29.svg"/><Relationship Id="rId14" Type="http://schemas.openxmlformats.org/officeDocument/2006/relationships/image" Target="../media/image66.svg"/></Relationships>
</file>

<file path=ppt/slides/_rels/slide3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1.xml"/><Relationship Id="rId1" Type="http://schemas.openxmlformats.org/officeDocument/2006/relationships/slideLayout" Target="../slideLayouts/slideLayout68.xml"/><Relationship Id="rId4" Type="http://schemas.openxmlformats.org/officeDocument/2006/relationships/image" Target="../media/image68.png"/></Relationships>
</file>

<file path=ppt/slides/_rels/slide32.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69.png"/><Relationship Id="rId7" Type="http://schemas.openxmlformats.org/officeDocument/2006/relationships/image" Target="../media/image26.svg"/><Relationship Id="rId2" Type="http://schemas.openxmlformats.org/officeDocument/2006/relationships/notesSlide" Target="../notesSlides/notesSlide32.xml"/><Relationship Id="rId1" Type="http://schemas.openxmlformats.org/officeDocument/2006/relationships/slideLayout" Target="../slideLayouts/slideLayout67.xml"/><Relationship Id="rId6" Type="http://schemas.openxmlformats.org/officeDocument/2006/relationships/image" Target="../media/image25.png"/><Relationship Id="rId11" Type="http://schemas.openxmlformats.org/officeDocument/2006/relationships/image" Target="../media/image63.svg"/><Relationship Id="rId5" Type="http://schemas.openxmlformats.org/officeDocument/2006/relationships/image" Target="../media/image71.png"/><Relationship Id="rId10" Type="http://schemas.openxmlformats.org/officeDocument/2006/relationships/image" Target="../media/image62.png"/><Relationship Id="rId4" Type="http://schemas.openxmlformats.org/officeDocument/2006/relationships/image" Target="../media/image70.png"/><Relationship Id="rId9" Type="http://schemas.openxmlformats.org/officeDocument/2006/relationships/image" Target="../media/image29.svg"/></Relationships>
</file>

<file path=ppt/slides/_rels/slide33.xml.rels><?xml version="1.0" encoding="UTF-8" standalone="yes"?>
<Relationships xmlns="http://schemas.openxmlformats.org/package/2006/relationships"><Relationship Id="rId8" Type="http://schemas.openxmlformats.org/officeDocument/2006/relationships/image" Target="../media/image75.svg"/><Relationship Id="rId3" Type="http://schemas.openxmlformats.org/officeDocument/2006/relationships/image" Target="../media/image72.png"/><Relationship Id="rId7" Type="http://schemas.openxmlformats.org/officeDocument/2006/relationships/image" Target="../media/image74.png"/><Relationship Id="rId2" Type="http://schemas.openxmlformats.org/officeDocument/2006/relationships/notesSlide" Target="../notesSlides/notesSlide33.xml"/><Relationship Id="rId1" Type="http://schemas.openxmlformats.org/officeDocument/2006/relationships/slideLayout" Target="../slideLayouts/slideLayout67.xml"/><Relationship Id="rId6" Type="http://schemas.openxmlformats.org/officeDocument/2006/relationships/image" Target="../media/image66.svg"/><Relationship Id="rId5" Type="http://schemas.openxmlformats.org/officeDocument/2006/relationships/image" Target="../media/image65.png"/><Relationship Id="rId4" Type="http://schemas.openxmlformats.org/officeDocument/2006/relationships/image" Target="../media/image73.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9.xml"/></Relationships>
</file>

<file path=ppt/slides/_rels/slide3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5.xml"/><Relationship Id="rId1" Type="http://schemas.openxmlformats.org/officeDocument/2006/relationships/slideLayout" Target="../slideLayouts/slideLayout42.xml"/></Relationships>
</file>

<file path=ppt/slides/_rels/slide3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6.xml"/><Relationship Id="rId1" Type="http://schemas.openxmlformats.org/officeDocument/2006/relationships/slideLayout" Target="../slideLayouts/slideLayout42.xml"/><Relationship Id="rId4" Type="http://schemas.openxmlformats.org/officeDocument/2006/relationships/image" Target="../media/image78.png"/></Relationships>
</file>

<file path=ppt/slides/_rels/slide37.xml.rels><?xml version="1.0" encoding="UTF-8" standalone="yes"?>
<Relationships xmlns="http://schemas.openxmlformats.org/package/2006/relationships"><Relationship Id="rId3" Type="http://schemas.openxmlformats.org/officeDocument/2006/relationships/hyperlink" Target="http://www.menti.com/" TargetMode="External"/><Relationship Id="rId2" Type="http://schemas.openxmlformats.org/officeDocument/2006/relationships/notesSlide" Target="../notesSlides/notesSlide37.xml"/><Relationship Id="rId1" Type="http://schemas.openxmlformats.org/officeDocument/2006/relationships/slideLayout" Target="../slideLayouts/slideLayout36.xml"/><Relationship Id="rId4" Type="http://schemas.openxmlformats.org/officeDocument/2006/relationships/image" Target="../media/image79.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30.xml"/><Relationship Id="rId1" Type="http://schemas.openxmlformats.org/officeDocument/2006/relationships/tags" Target="../tags/tag48.xml"/></Relationships>
</file>

<file path=ppt/slides/_rels/slide39.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66.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30.xml"/><Relationship Id="rId1" Type="http://schemas.openxmlformats.org/officeDocument/2006/relationships/tags" Target="../tags/tag45.xml"/></Relationships>
</file>

<file path=ppt/slides/_rels/slide40.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66.xml"/></Relationships>
</file>

<file path=ppt/slides/_rels/slide41.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66.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59.xml"/><Relationship Id="rId1" Type="http://schemas.openxmlformats.org/officeDocument/2006/relationships/tags" Target="../tags/tag49.xml"/></Relationships>
</file>

<file path=ppt/slides/_rels/slide43.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notesSlide" Target="../notesSlides/notesSlide40.xml"/><Relationship Id="rId1" Type="http://schemas.openxmlformats.org/officeDocument/2006/relationships/slideLayout" Target="../slideLayouts/slideLayout47.xm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30.xml"/><Relationship Id="rId1" Type="http://schemas.openxmlformats.org/officeDocument/2006/relationships/tags" Target="../tags/tag50.xml"/></Relationships>
</file>

<file path=ppt/slides/_rels/slide45.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notesSlide" Target="../notesSlides/notesSlide42.xml"/><Relationship Id="rId1" Type="http://schemas.openxmlformats.org/officeDocument/2006/relationships/slideLayout" Target="../slideLayouts/slideLayout39.xml"/><Relationship Id="rId5" Type="http://schemas.openxmlformats.org/officeDocument/2006/relationships/image" Target="../media/image86.png"/><Relationship Id="rId4" Type="http://schemas.openxmlformats.org/officeDocument/2006/relationships/image" Target="../media/image85.png"/></Relationships>
</file>

<file path=ppt/slides/_rels/slide4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3.xml"/><Relationship Id="rId1" Type="http://schemas.openxmlformats.org/officeDocument/2006/relationships/slideLayout" Target="../slideLayouts/slideLayout39.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7.xml.rels><?xml version="1.0" encoding="UTF-8" standalone="yes"?>
<Relationships xmlns="http://schemas.openxmlformats.org/package/2006/relationships"><Relationship Id="rId8" Type="http://schemas.openxmlformats.org/officeDocument/2006/relationships/image" Target="../media/image29.svg"/><Relationship Id="rId3" Type="http://schemas.openxmlformats.org/officeDocument/2006/relationships/image" Target="../media/image87.png"/><Relationship Id="rId7" Type="http://schemas.openxmlformats.org/officeDocument/2006/relationships/image" Target="../media/image28.png"/><Relationship Id="rId2" Type="http://schemas.openxmlformats.org/officeDocument/2006/relationships/notesSlide" Target="../notesSlides/notesSlide44.xml"/><Relationship Id="rId1" Type="http://schemas.openxmlformats.org/officeDocument/2006/relationships/slideLayout" Target="../slideLayouts/slideLayout39.xml"/><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88.png"/></Relationships>
</file>

<file path=ppt/slides/_rels/slide48.xml.rels><?xml version="1.0" encoding="UTF-8" standalone="yes"?>
<Relationships xmlns="http://schemas.openxmlformats.org/package/2006/relationships"><Relationship Id="rId3" Type="http://schemas.openxmlformats.org/officeDocument/2006/relationships/hyperlink" Target="http://www.menti.com/" TargetMode="External"/><Relationship Id="rId2" Type="http://schemas.openxmlformats.org/officeDocument/2006/relationships/notesSlide" Target="../notesSlides/notesSlide45.xml"/><Relationship Id="rId1" Type="http://schemas.openxmlformats.org/officeDocument/2006/relationships/slideLayout" Target="../slideLayouts/slideLayout36.xml"/><Relationship Id="rId4" Type="http://schemas.openxmlformats.org/officeDocument/2006/relationships/image" Target="../media/image89.png"/></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30.xml"/><Relationship Id="rId1" Type="http://schemas.openxmlformats.org/officeDocument/2006/relationships/tags" Target="../tags/tag51.xml"/></Relationships>
</file>

<file path=ppt/slides/_rels/slide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40.xml"/><Relationship Id="rId4" Type="http://schemas.openxmlformats.org/officeDocument/2006/relationships/image" Target="../media/image21.png"/></Relationships>
</file>

<file path=ppt/slides/_rels/slide5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47.xml"/><Relationship Id="rId1" Type="http://schemas.openxmlformats.org/officeDocument/2006/relationships/slideLayout" Target="../slideLayouts/slideLayout39.xml"/><Relationship Id="rId4" Type="http://schemas.openxmlformats.org/officeDocument/2006/relationships/image" Target="../media/image91.png"/></Relationships>
</file>

<file path=ppt/slides/_rels/slide51.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48.xml"/><Relationship Id="rId1" Type="http://schemas.openxmlformats.org/officeDocument/2006/relationships/slideLayout" Target="../slideLayouts/slideLayout39.xml"/><Relationship Id="rId5" Type="http://schemas.openxmlformats.org/officeDocument/2006/relationships/image" Target="../media/image94.png"/><Relationship Id="rId4" Type="http://schemas.openxmlformats.org/officeDocument/2006/relationships/image" Target="../media/image93.png"/></Relationships>
</file>

<file path=ppt/slides/_rels/slide52.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49.xml"/><Relationship Id="rId1" Type="http://schemas.openxmlformats.org/officeDocument/2006/relationships/slideLayout" Target="../slideLayouts/slideLayout42.xml"/></Relationships>
</file>

<file path=ppt/slides/_rels/slide53.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50.xml"/><Relationship Id="rId1" Type="http://schemas.openxmlformats.org/officeDocument/2006/relationships/slideLayout" Target="../slideLayouts/slideLayout42.xml"/></Relationships>
</file>

<file path=ppt/slides/_rels/slide54.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51.xml"/><Relationship Id="rId1" Type="http://schemas.openxmlformats.org/officeDocument/2006/relationships/slideLayout" Target="../slideLayouts/slideLayout39.xml"/><Relationship Id="rId4" Type="http://schemas.openxmlformats.org/officeDocument/2006/relationships/image" Target="../media/image98.png"/></Relationships>
</file>

<file path=ppt/slides/_rels/slide55.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notesSlide" Target="../notesSlides/notesSlide52.xml"/><Relationship Id="rId1" Type="http://schemas.openxmlformats.org/officeDocument/2006/relationships/slideLayout" Target="../slideLayouts/slideLayout47.xml"/></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59.xml"/><Relationship Id="rId1" Type="http://schemas.openxmlformats.org/officeDocument/2006/relationships/tags" Target="../tags/tag52.xml"/></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30.xml"/><Relationship Id="rId1" Type="http://schemas.openxmlformats.org/officeDocument/2006/relationships/tags" Target="../tags/tag53.xml"/></Relationships>
</file>

<file path=ppt/slides/_rels/slide58.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55.xml"/><Relationship Id="rId1" Type="http://schemas.openxmlformats.org/officeDocument/2006/relationships/slideLayout" Target="../slideLayouts/slideLayout39.xml"/></Relationships>
</file>

<file path=ppt/slides/_rels/slide59.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56.xml"/><Relationship Id="rId1" Type="http://schemas.openxmlformats.org/officeDocument/2006/relationships/slideLayout" Target="../slideLayouts/slideLayout39.xml"/></Relationships>
</file>

<file path=ppt/slides/_rels/slide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40.xml"/></Relationships>
</file>

<file path=ppt/slides/_rels/slide60.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57.xml"/><Relationship Id="rId1" Type="http://schemas.openxmlformats.org/officeDocument/2006/relationships/slideLayout" Target="../slideLayouts/slideLayout42.xml"/></Relationships>
</file>

<file path=ppt/slides/_rels/slide61.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42.xml"/></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30.xml"/><Relationship Id="rId1" Type="http://schemas.openxmlformats.org/officeDocument/2006/relationships/tags" Target="../tags/tag54.xml"/></Relationships>
</file>

<file path=ppt/slides/_rels/slide63.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59.xml"/><Relationship Id="rId1" Type="http://schemas.openxmlformats.org/officeDocument/2006/relationships/slideLayout" Target="../slideLayouts/slideLayout42.xml"/></Relationships>
</file>

<file path=ppt/slides/_rels/slide64.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60.xml"/><Relationship Id="rId1" Type="http://schemas.openxmlformats.org/officeDocument/2006/relationships/slideLayout" Target="../slideLayouts/slideLayout42.xml"/><Relationship Id="rId5" Type="http://schemas.openxmlformats.org/officeDocument/2006/relationships/image" Target="../media/image107.png"/><Relationship Id="rId4" Type="http://schemas.openxmlformats.org/officeDocument/2006/relationships/image" Target="../media/image106.png"/></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1.xml"/></Relationships>
</file>

<file path=ppt/slides/_rels/slide66.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notesSlide" Target="../notesSlides/notesSlide62.xml"/><Relationship Id="rId1" Type="http://schemas.openxmlformats.org/officeDocument/2006/relationships/slideLayout" Target="../slideLayouts/slideLayout47.xml"/></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63.xml"/><Relationship Id="rId2" Type="http://schemas.openxmlformats.org/officeDocument/2006/relationships/slideLayout" Target="../slideLayouts/slideLayout59.xml"/><Relationship Id="rId1" Type="http://schemas.openxmlformats.org/officeDocument/2006/relationships/tags" Target="../tags/tag55.xml"/></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64.xml"/><Relationship Id="rId2" Type="http://schemas.openxmlformats.org/officeDocument/2006/relationships/slideLayout" Target="../slideLayouts/slideLayout30.xml"/><Relationship Id="rId1" Type="http://schemas.openxmlformats.org/officeDocument/2006/relationships/tags" Target="../tags/tag56.xml"/></Relationships>
</file>

<file path=ppt/slides/_rels/slide69.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65.xml"/><Relationship Id="rId1" Type="http://schemas.openxmlformats.org/officeDocument/2006/relationships/slideLayout" Target="../slideLayouts/slideLayout42.xml"/></Relationships>
</file>

<file path=ppt/slides/_rels/slide7.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40.xml"/><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24.png"/><Relationship Id="rId9" Type="http://schemas.openxmlformats.org/officeDocument/2006/relationships/image" Target="../media/image29.sv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31.xml"/></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67.xml"/><Relationship Id="rId2" Type="http://schemas.openxmlformats.org/officeDocument/2006/relationships/slideLayout" Target="../slideLayouts/slideLayout30.xml"/><Relationship Id="rId1" Type="http://schemas.openxmlformats.org/officeDocument/2006/relationships/tags" Target="../tags/tag57.xml"/></Relationships>
</file>

<file path=ppt/slides/_rels/slide72.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68.xml"/><Relationship Id="rId1" Type="http://schemas.openxmlformats.org/officeDocument/2006/relationships/slideLayout" Target="../slideLayouts/slideLayout42.xml"/></Relationships>
</file>

<file path=ppt/slides/_rels/slide73.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69.xml"/><Relationship Id="rId1" Type="http://schemas.openxmlformats.org/officeDocument/2006/relationships/slideLayout" Target="../slideLayouts/slideLayout42.xml"/></Relationships>
</file>

<file path=ppt/slides/_rels/slide74.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4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31.xml"/></Relationships>
</file>

<file path=ppt/slides/_rels/slide76.xml.rels><?xml version="1.0" encoding="UTF-8" standalone="yes"?>
<Relationships xmlns="http://schemas.openxmlformats.org/package/2006/relationships"><Relationship Id="rId3" Type="http://schemas.openxmlformats.org/officeDocument/2006/relationships/notesSlide" Target="../notesSlides/notesSlide71.xml"/><Relationship Id="rId2" Type="http://schemas.openxmlformats.org/officeDocument/2006/relationships/slideLayout" Target="../slideLayouts/slideLayout30.xml"/><Relationship Id="rId1" Type="http://schemas.openxmlformats.org/officeDocument/2006/relationships/tags" Target="../tags/tag58.xml"/></Relationships>
</file>

<file path=ppt/slides/_rels/slide77.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72.xml"/><Relationship Id="rId1" Type="http://schemas.openxmlformats.org/officeDocument/2006/relationships/slideLayout" Target="../slideLayouts/slideLayout42.xml"/></Relationships>
</file>

<file path=ppt/slides/_rels/slide78.xml.rels><?xml version="1.0" encoding="UTF-8" standalone="yes"?>
<Relationships xmlns="http://schemas.openxmlformats.org/package/2006/relationships"><Relationship Id="rId3" Type="http://schemas.openxmlformats.org/officeDocument/2006/relationships/hyperlink" Target="http://www.menti.com/" TargetMode="External"/><Relationship Id="rId2" Type="http://schemas.openxmlformats.org/officeDocument/2006/relationships/notesSlide" Target="../notesSlides/notesSlide73.xml"/><Relationship Id="rId1" Type="http://schemas.openxmlformats.org/officeDocument/2006/relationships/slideLayout" Target="../slideLayouts/slideLayout36.xml"/><Relationship Id="rId4" Type="http://schemas.openxmlformats.org/officeDocument/2006/relationships/image" Target="../media/image113.png"/></Relationships>
</file>

<file path=ppt/slides/_rels/slide79.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notesSlide" Target="../notesSlides/notesSlide74.xml"/><Relationship Id="rId1" Type="http://schemas.openxmlformats.org/officeDocument/2006/relationships/slideLayout" Target="../slideLayouts/slideLayout47.xml"/></Relationships>
</file>

<file path=ppt/slides/_rels/slide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8.xml"/><Relationship Id="rId1" Type="http://schemas.openxmlformats.org/officeDocument/2006/relationships/slideLayout" Target="../slideLayouts/slideLayout40.xml"/><Relationship Id="rId4" Type="http://schemas.openxmlformats.org/officeDocument/2006/relationships/image" Target="../media/image31.png"/></Relationships>
</file>

<file path=ppt/slides/_rels/slide80.xml.rels><?xml version="1.0" encoding="UTF-8" standalone="yes"?>
<Relationships xmlns="http://schemas.openxmlformats.org/package/2006/relationships"><Relationship Id="rId3" Type="http://schemas.openxmlformats.org/officeDocument/2006/relationships/notesSlide" Target="../notesSlides/notesSlide75.xml"/><Relationship Id="rId2" Type="http://schemas.openxmlformats.org/officeDocument/2006/relationships/slideLayout" Target="../slideLayouts/slideLayout59.xml"/><Relationship Id="rId1" Type="http://schemas.openxmlformats.org/officeDocument/2006/relationships/tags" Target="../tags/tag59.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90947BA-866B-4732-9B13-7BEFE219853B}"/>
              </a:ext>
            </a:extLst>
          </p:cNvPr>
          <p:cNvSpPr>
            <a:spLocks noGrp="1"/>
          </p:cNvSpPr>
          <p:nvPr>
            <p:ph type="title"/>
          </p:nvPr>
        </p:nvSpPr>
        <p:spPr>
          <a:xfrm>
            <a:off x="556206" y="2922396"/>
            <a:ext cx="8429171" cy="1937069"/>
          </a:xfrm>
        </p:spPr>
        <p:txBody>
          <a:bodyPr/>
          <a:lstStyle/>
          <a:p>
            <a:r>
              <a:rPr lang="en-US" dirty="0">
                <a:solidFill>
                  <a:schemeClr val="bg1"/>
                </a:solidFill>
              </a:rPr>
              <a:t>Welcome to </a:t>
            </a:r>
            <a:br>
              <a:rPr lang="en-US" dirty="0">
                <a:solidFill>
                  <a:schemeClr val="bg1"/>
                </a:solidFill>
              </a:rPr>
            </a:br>
            <a:r>
              <a:rPr lang="en-US" dirty="0">
                <a:solidFill>
                  <a:schemeClr val="bg1"/>
                </a:solidFill>
              </a:rPr>
              <a:t>What is new in Azure Synapse Analytics</a:t>
            </a:r>
            <a:br>
              <a:rPr lang="en-US" dirty="0">
                <a:solidFill>
                  <a:schemeClr val="bg1"/>
                </a:solidFill>
              </a:rPr>
            </a:br>
            <a:br>
              <a:rPr lang="en-US" dirty="0">
                <a:solidFill>
                  <a:schemeClr val="bg1"/>
                </a:solidFill>
              </a:rPr>
            </a:br>
            <a:endParaRPr lang="en-US" sz="2000" dirty="0">
              <a:solidFill>
                <a:schemeClr val="bg1"/>
              </a:solidFill>
            </a:endParaRPr>
          </a:p>
        </p:txBody>
      </p:sp>
    </p:spTree>
    <p:custDataLst>
      <p:tags r:id="rId1"/>
    </p:custDataLst>
    <p:extLst>
      <p:ext uri="{BB962C8B-B14F-4D97-AF65-F5344CB8AC3E}">
        <p14:creationId xmlns:p14="http://schemas.microsoft.com/office/powerpoint/2010/main" val="1621931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BB5734-DE17-4292-BD5C-0EE35BFB2A17}"/>
              </a:ext>
            </a:extLst>
          </p:cNvPr>
          <p:cNvSpPr>
            <a:spLocks noGrp="1"/>
          </p:cNvSpPr>
          <p:nvPr>
            <p:ph type="title"/>
          </p:nvPr>
        </p:nvSpPr>
        <p:spPr/>
        <p:txBody>
          <a:bodyPr/>
          <a:lstStyle/>
          <a:p>
            <a:r>
              <a:rPr lang="en-US" dirty="0"/>
              <a:t>Azure Synapse Link for Cosmos DB</a:t>
            </a:r>
          </a:p>
        </p:txBody>
      </p:sp>
      <p:pic>
        <p:nvPicPr>
          <p:cNvPr id="5" name="Picture 4">
            <a:extLst>
              <a:ext uri="{FF2B5EF4-FFF2-40B4-BE49-F238E27FC236}">
                <a16:creationId xmlns:a16="http://schemas.microsoft.com/office/drawing/2014/main" id="{E60B6D5C-DB2A-4F4E-814E-A3585999F9D4}"/>
              </a:ext>
            </a:extLst>
          </p:cNvPr>
          <p:cNvPicPr>
            <a:picLocks noChangeAspect="1"/>
          </p:cNvPicPr>
          <p:nvPr/>
        </p:nvPicPr>
        <p:blipFill>
          <a:blip r:embed="rId3"/>
          <a:stretch>
            <a:fillRect/>
          </a:stretch>
        </p:blipFill>
        <p:spPr>
          <a:xfrm>
            <a:off x="4192597" y="1641230"/>
            <a:ext cx="7999403" cy="3798278"/>
          </a:xfrm>
          <a:prstGeom prst="rect">
            <a:avLst/>
          </a:prstGeom>
        </p:spPr>
      </p:pic>
      <p:sp>
        <p:nvSpPr>
          <p:cNvPr id="6" name="TextBox 5">
            <a:extLst>
              <a:ext uri="{FF2B5EF4-FFF2-40B4-BE49-F238E27FC236}">
                <a16:creationId xmlns:a16="http://schemas.microsoft.com/office/drawing/2014/main" id="{EFC8E28C-0699-469B-8A60-EFE666D4AF6B}"/>
              </a:ext>
            </a:extLst>
          </p:cNvPr>
          <p:cNvSpPr txBox="1"/>
          <p:nvPr/>
        </p:nvSpPr>
        <p:spPr>
          <a:xfrm>
            <a:off x="140677" y="2001486"/>
            <a:ext cx="4220308" cy="3077766"/>
          </a:xfrm>
          <a:prstGeom prst="rect">
            <a:avLst/>
          </a:prstGeom>
          <a:noFill/>
        </p:spPr>
        <p:txBody>
          <a:bodyPr wrap="square" lIns="0" tIns="0" rIns="0" bIns="0" rtlCol="0">
            <a:spAutoFit/>
          </a:bodyPr>
          <a:lstStyle/>
          <a:p>
            <a:pPr marL="342900" indent="-342900" algn="l">
              <a:buFont typeface="Arial" panose="020B0604020202020204" pitchFamily="34" charset="0"/>
              <a:buChar char="•"/>
            </a:pPr>
            <a:r>
              <a:rPr lang="en-US" sz="2000" dirty="0">
                <a:gradFill>
                  <a:gsLst>
                    <a:gs pos="2917">
                      <a:schemeClr val="tx1"/>
                    </a:gs>
                    <a:gs pos="30000">
                      <a:schemeClr val="tx1"/>
                    </a:gs>
                  </a:gsLst>
                  <a:lin ang="5400000" scaled="0"/>
                </a:gradFill>
              </a:rPr>
              <a:t>Low latency, non-impactful queries </a:t>
            </a:r>
          </a:p>
          <a:p>
            <a:pPr algn="l"/>
            <a:endParaRPr lang="en-US" sz="2000" dirty="0">
              <a:gradFill>
                <a:gsLst>
                  <a:gs pos="2917">
                    <a:schemeClr val="tx1"/>
                  </a:gs>
                  <a:gs pos="30000">
                    <a:schemeClr val="tx1"/>
                  </a:gs>
                </a:gsLst>
                <a:lin ang="5400000" scaled="0"/>
              </a:gradFill>
            </a:endParaRPr>
          </a:p>
          <a:p>
            <a:pPr marL="342900" indent="-342900" algn="l">
              <a:buFont typeface="Arial" panose="020B0604020202020204" pitchFamily="34" charset="0"/>
              <a:buChar char="•"/>
            </a:pPr>
            <a:r>
              <a:rPr lang="en-US" sz="2000" dirty="0">
                <a:gradFill>
                  <a:gsLst>
                    <a:gs pos="2917">
                      <a:schemeClr val="tx1"/>
                    </a:gs>
                    <a:gs pos="30000">
                      <a:schemeClr val="tx1"/>
                    </a:gs>
                  </a:gsLst>
                  <a:lin ang="5400000" scaled="0"/>
                </a:gradFill>
              </a:rPr>
              <a:t>Support for the SQL API and the API for Mongo DB</a:t>
            </a:r>
          </a:p>
          <a:p>
            <a:pPr algn="l"/>
            <a:endParaRPr lang="en-US" sz="2000" dirty="0">
              <a:gradFill>
                <a:gsLst>
                  <a:gs pos="2917">
                    <a:schemeClr val="tx1"/>
                  </a:gs>
                  <a:gs pos="30000">
                    <a:schemeClr val="tx1"/>
                  </a:gs>
                </a:gsLst>
                <a:lin ang="5400000" scaled="0"/>
              </a:gradFill>
            </a:endParaRPr>
          </a:p>
          <a:p>
            <a:pPr marL="342900" indent="-342900" algn="l">
              <a:buFont typeface="Arial" panose="020B0604020202020204" pitchFamily="34" charset="0"/>
              <a:buChar char="•"/>
            </a:pPr>
            <a:r>
              <a:rPr lang="en-US" sz="2000" dirty="0">
                <a:gradFill>
                  <a:gsLst>
                    <a:gs pos="2917">
                      <a:schemeClr val="tx1"/>
                    </a:gs>
                    <a:gs pos="30000">
                      <a:schemeClr val="tx1"/>
                    </a:gs>
                  </a:gsLst>
                  <a:lin ang="5400000" scaled="0"/>
                </a:gradFill>
              </a:rPr>
              <a:t>Multi-region support</a:t>
            </a:r>
          </a:p>
          <a:p>
            <a:pPr algn="l"/>
            <a:endParaRPr lang="en-US" sz="2000" dirty="0">
              <a:gradFill>
                <a:gsLst>
                  <a:gs pos="2917">
                    <a:schemeClr val="tx1"/>
                  </a:gs>
                  <a:gs pos="30000">
                    <a:schemeClr val="tx1"/>
                  </a:gs>
                </a:gsLst>
                <a:lin ang="5400000" scaled="0"/>
              </a:gradFill>
            </a:endParaRPr>
          </a:p>
          <a:p>
            <a:pPr marL="342900" indent="-342900" algn="l">
              <a:buFont typeface="Arial" panose="020B0604020202020204" pitchFamily="34" charset="0"/>
              <a:buChar char="•"/>
            </a:pPr>
            <a:r>
              <a:rPr lang="en-US" sz="2000" dirty="0">
                <a:gradFill>
                  <a:gsLst>
                    <a:gs pos="2917">
                      <a:schemeClr val="tx1"/>
                    </a:gs>
                    <a:gs pos="30000">
                      <a:schemeClr val="tx1"/>
                    </a:gs>
                  </a:gsLst>
                  <a:lin ang="5400000" scaled="0"/>
                </a:gradFill>
              </a:rPr>
              <a:t>Integrates with serverless SQL Pool and Apache Spark </a:t>
            </a:r>
          </a:p>
        </p:txBody>
      </p:sp>
    </p:spTree>
    <p:extLst>
      <p:ext uri="{BB962C8B-B14F-4D97-AF65-F5344CB8AC3E}">
        <p14:creationId xmlns:p14="http://schemas.microsoft.com/office/powerpoint/2010/main" val="3672738696"/>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4E44A9-54D5-414F-B9FF-49ECB41F9F10}"/>
              </a:ext>
            </a:extLst>
          </p:cNvPr>
          <p:cNvSpPr>
            <a:spLocks noGrp="1"/>
          </p:cNvSpPr>
          <p:nvPr>
            <p:ph type="title"/>
          </p:nvPr>
        </p:nvSpPr>
        <p:spPr/>
        <p:txBody>
          <a:bodyPr/>
          <a:lstStyle/>
          <a:p>
            <a:r>
              <a:rPr lang="en-US" dirty="0"/>
              <a:t>Enable Azure Synapse Link for Cosmos DB</a:t>
            </a:r>
          </a:p>
        </p:txBody>
      </p:sp>
      <p:pic>
        <p:nvPicPr>
          <p:cNvPr id="6" name="Picture 5">
            <a:extLst>
              <a:ext uri="{FF2B5EF4-FFF2-40B4-BE49-F238E27FC236}">
                <a16:creationId xmlns:a16="http://schemas.microsoft.com/office/drawing/2014/main" id="{9FDF733A-1259-4F02-BAF3-C55ADB67F52D}"/>
              </a:ext>
            </a:extLst>
          </p:cNvPr>
          <p:cNvPicPr>
            <a:picLocks noChangeAspect="1"/>
          </p:cNvPicPr>
          <p:nvPr/>
        </p:nvPicPr>
        <p:blipFill>
          <a:blip r:embed="rId3"/>
          <a:stretch>
            <a:fillRect/>
          </a:stretch>
        </p:blipFill>
        <p:spPr>
          <a:xfrm>
            <a:off x="298911" y="1113181"/>
            <a:ext cx="6554702" cy="5552661"/>
          </a:xfrm>
          <a:prstGeom prst="rect">
            <a:avLst/>
          </a:prstGeom>
        </p:spPr>
      </p:pic>
      <p:pic>
        <p:nvPicPr>
          <p:cNvPr id="7" name="Picture 6">
            <a:extLst>
              <a:ext uri="{FF2B5EF4-FFF2-40B4-BE49-F238E27FC236}">
                <a16:creationId xmlns:a16="http://schemas.microsoft.com/office/drawing/2014/main" id="{937BA1F3-91D6-4180-BA90-40B2448970B4}"/>
              </a:ext>
            </a:extLst>
          </p:cNvPr>
          <p:cNvPicPr>
            <a:picLocks noChangeAspect="1"/>
          </p:cNvPicPr>
          <p:nvPr/>
        </p:nvPicPr>
        <p:blipFill rotWithShape="1">
          <a:blip r:embed="rId4"/>
          <a:srcRect l="71096" r="184"/>
          <a:stretch/>
        </p:blipFill>
        <p:spPr>
          <a:xfrm>
            <a:off x="7871792" y="1061360"/>
            <a:ext cx="2886378" cy="5656302"/>
          </a:xfrm>
          <a:prstGeom prst="rect">
            <a:avLst/>
          </a:prstGeom>
        </p:spPr>
      </p:pic>
    </p:spTree>
    <p:extLst>
      <p:ext uri="{BB962C8B-B14F-4D97-AF65-F5344CB8AC3E}">
        <p14:creationId xmlns:p14="http://schemas.microsoft.com/office/powerpoint/2010/main" val="261876990"/>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C1290C-B0D7-4FEC-BB1B-D66AE5B07C78}"/>
              </a:ext>
            </a:extLst>
          </p:cNvPr>
          <p:cNvSpPr>
            <a:spLocks noGrp="1"/>
          </p:cNvSpPr>
          <p:nvPr>
            <p:ph type="title"/>
          </p:nvPr>
        </p:nvSpPr>
        <p:spPr/>
        <p:txBody>
          <a:bodyPr/>
          <a:lstStyle/>
          <a:p>
            <a:r>
              <a:rPr lang="en-US" dirty="0"/>
              <a:t>Create a container with analytical store</a:t>
            </a:r>
          </a:p>
        </p:txBody>
      </p:sp>
      <p:pic>
        <p:nvPicPr>
          <p:cNvPr id="5" name="Picture 4">
            <a:extLst>
              <a:ext uri="{FF2B5EF4-FFF2-40B4-BE49-F238E27FC236}">
                <a16:creationId xmlns:a16="http://schemas.microsoft.com/office/drawing/2014/main" id="{A8DF5D07-42B4-431E-B351-BD821B51A428}"/>
              </a:ext>
            </a:extLst>
          </p:cNvPr>
          <p:cNvPicPr>
            <a:picLocks noChangeAspect="1"/>
          </p:cNvPicPr>
          <p:nvPr/>
        </p:nvPicPr>
        <p:blipFill rotWithShape="1">
          <a:blip r:embed="rId3"/>
          <a:srcRect l="76649" t="1" b="136"/>
          <a:stretch/>
        </p:blipFill>
        <p:spPr>
          <a:xfrm>
            <a:off x="410817" y="1011198"/>
            <a:ext cx="2345635" cy="5681150"/>
          </a:xfrm>
          <a:prstGeom prst="rect">
            <a:avLst/>
          </a:prstGeom>
        </p:spPr>
      </p:pic>
      <p:pic>
        <p:nvPicPr>
          <p:cNvPr id="8" name="Picture 7">
            <a:extLst>
              <a:ext uri="{FF2B5EF4-FFF2-40B4-BE49-F238E27FC236}">
                <a16:creationId xmlns:a16="http://schemas.microsoft.com/office/drawing/2014/main" id="{683971F9-145B-4E90-AA36-EA828188812A}"/>
              </a:ext>
            </a:extLst>
          </p:cNvPr>
          <p:cNvPicPr>
            <a:picLocks noChangeAspect="1"/>
          </p:cNvPicPr>
          <p:nvPr/>
        </p:nvPicPr>
        <p:blipFill rotWithShape="1">
          <a:blip r:embed="rId4"/>
          <a:srcRect r="15645"/>
          <a:stretch/>
        </p:blipFill>
        <p:spPr>
          <a:xfrm>
            <a:off x="3246783" y="1315337"/>
            <a:ext cx="6930887" cy="2113663"/>
          </a:xfrm>
          <a:prstGeom prst="rect">
            <a:avLst/>
          </a:prstGeom>
        </p:spPr>
      </p:pic>
      <p:pic>
        <p:nvPicPr>
          <p:cNvPr id="10" name="Picture 9">
            <a:extLst>
              <a:ext uri="{FF2B5EF4-FFF2-40B4-BE49-F238E27FC236}">
                <a16:creationId xmlns:a16="http://schemas.microsoft.com/office/drawing/2014/main" id="{DF729AE0-C6D1-44DB-8182-01A96E591140}"/>
              </a:ext>
            </a:extLst>
          </p:cNvPr>
          <p:cNvPicPr>
            <a:picLocks noChangeAspect="1"/>
          </p:cNvPicPr>
          <p:nvPr/>
        </p:nvPicPr>
        <p:blipFill>
          <a:blip r:embed="rId5"/>
          <a:stretch>
            <a:fillRect/>
          </a:stretch>
        </p:blipFill>
        <p:spPr>
          <a:xfrm>
            <a:off x="3246783" y="3493381"/>
            <a:ext cx="7214035" cy="1579608"/>
          </a:xfrm>
          <a:prstGeom prst="rect">
            <a:avLst/>
          </a:prstGeom>
        </p:spPr>
      </p:pic>
      <p:sp>
        <p:nvSpPr>
          <p:cNvPr id="11" name="TextBox 10">
            <a:extLst>
              <a:ext uri="{FF2B5EF4-FFF2-40B4-BE49-F238E27FC236}">
                <a16:creationId xmlns:a16="http://schemas.microsoft.com/office/drawing/2014/main" id="{7C9F980C-38F5-4083-8481-B36E41637E8A}"/>
              </a:ext>
            </a:extLst>
          </p:cNvPr>
          <p:cNvSpPr txBox="1"/>
          <p:nvPr/>
        </p:nvSpPr>
        <p:spPr>
          <a:xfrm>
            <a:off x="6096000" y="5177404"/>
            <a:ext cx="4624215"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Also with Python, Azure CLI, </a:t>
            </a:r>
            <a:r>
              <a:rPr lang="en-US" sz="2000" dirty="0" err="1">
                <a:gradFill>
                  <a:gsLst>
                    <a:gs pos="2917">
                      <a:schemeClr val="tx1"/>
                    </a:gs>
                    <a:gs pos="30000">
                      <a:schemeClr val="tx1"/>
                    </a:gs>
                  </a:gsLst>
                  <a:lin ang="5400000" scaled="0"/>
                </a:gradFill>
              </a:rPr>
              <a:t>Powershell</a:t>
            </a:r>
            <a:r>
              <a:rPr lang="en-US" sz="2000" dirty="0">
                <a:gradFill>
                  <a:gsLst>
                    <a:gs pos="2917">
                      <a:schemeClr val="tx1"/>
                    </a:gs>
                    <a:gs pos="30000">
                      <a:schemeClr val="tx1"/>
                    </a:gs>
                  </a:gsLst>
                  <a:lin ang="5400000" scaled="0"/>
                </a:gradFill>
              </a:rPr>
              <a:t>…</a:t>
            </a:r>
          </a:p>
        </p:txBody>
      </p:sp>
      <p:pic>
        <p:nvPicPr>
          <p:cNvPr id="14" name="Picture 13">
            <a:extLst>
              <a:ext uri="{FF2B5EF4-FFF2-40B4-BE49-F238E27FC236}">
                <a16:creationId xmlns:a16="http://schemas.microsoft.com/office/drawing/2014/main" id="{8069E022-8850-4674-823A-FD77A7172517}"/>
              </a:ext>
            </a:extLst>
          </p:cNvPr>
          <p:cNvPicPr>
            <a:picLocks noChangeAspect="1"/>
          </p:cNvPicPr>
          <p:nvPr/>
        </p:nvPicPr>
        <p:blipFill>
          <a:blip r:embed="rId6"/>
          <a:stretch>
            <a:fillRect/>
          </a:stretch>
        </p:blipFill>
        <p:spPr>
          <a:xfrm>
            <a:off x="3423454" y="5657943"/>
            <a:ext cx="733333" cy="742857"/>
          </a:xfrm>
          <a:prstGeom prst="rect">
            <a:avLst/>
          </a:prstGeom>
        </p:spPr>
      </p:pic>
      <p:pic>
        <p:nvPicPr>
          <p:cNvPr id="16" name="Picture 15">
            <a:extLst>
              <a:ext uri="{FF2B5EF4-FFF2-40B4-BE49-F238E27FC236}">
                <a16:creationId xmlns:a16="http://schemas.microsoft.com/office/drawing/2014/main" id="{CFF28DF8-8103-4849-A673-08B370B57FF4}"/>
              </a:ext>
            </a:extLst>
          </p:cNvPr>
          <p:cNvPicPr>
            <a:picLocks noChangeAspect="1"/>
          </p:cNvPicPr>
          <p:nvPr/>
        </p:nvPicPr>
        <p:blipFill>
          <a:blip r:embed="rId7"/>
          <a:stretch>
            <a:fillRect/>
          </a:stretch>
        </p:blipFill>
        <p:spPr>
          <a:xfrm>
            <a:off x="7138825" y="5589596"/>
            <a:ext cx="723810" cy="876190"/>
          </a:xfrm>
          <a:prstGeom prst="rect">
            <a:avLst/>
          </a:prstGeom>
        </p:spPr>
      </p:pic>
      <p:sp>
        <p:nvSpPr>
          <p:cNvPr id="17" name="TextBox 16">
            <a:extLst>
              <a:ext uri="{FF2B5EF4-FFF2-40B4-BE49-F238E27FC236}">
                <a16:creationId xmlns:a16="http://schemas.microsoft.com/office/drawing/2014/main" id="{6F4A9260-30A4-4A43-9D64-0B13CA156176}"/>
              </a:ext>
            </a:extLst>
          </p:cNvPr>
          <p:cNvSpPr txBox="1"/>
          <p:nvPr/>
        </p:nvSpPr>
        <p:spPr>
          <a:xfrm flipH="1">
            <a:off x="4124320" y="5721594"/>
            <a:ext cx="2797536" cy="615553"/>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Analytical Store Container</a:t>
            </a:r>
          </a:p>
        </p:txBody>
      </p:sp>
      <p:sp>
        <p:nvSpPr>
          <p:cNvPr id="18" name="TextBox 17">
            <a:extLst>
              <a:ext uri="{FF2B5EF4-FFF2-40B4-BE49-F238E27FC236}">
                <a16:creationId xmlns:a16="http://schemas.microsoft.com/office/drawing/2014/main" id="{8561C1A4-3D63-4D6C-AA16-56549D0DB65E}"/>
              </a:ext>
            </a:extLst>
          </p:cNvPr>
          <p:cNvSpPr txBox="1"/>
          <p:nvPr/>
        </p:nvSpPr>
        <p:spPr>
          <a:xfrm flipH="1">
            <a:off x="7862635" y="5721594"/>
            <a:ext cx="2797536" cy="615553"/>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Transactional Store Container</a:t>
            </a:r>
          </a:p>
        </p:txBody>
      </p:sp>
    </p:spTree>
    <p:extLst>
      <p:ext uri="{BB962C8B-B14F-4D97-AF65-F5344CB8AC3E}">
        <p14:creationId xmlns:p14="http://schemas.microsoft.com/office/powerpoint/2010/main" val="996121916"/>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593F97-942F-42E4-B85A-BC9E7E1E535D}"/>
              </a:ext>
            </a:extLst>
          </p:cNvPr>
          <p:cNvSpPr>
            <a:spLocks noGrp="1"/>
          </p:cNvSpPr>
          <p:nvPr>
            <p:ph type="title"/>
          </p:nvPr>
        </p:nvSpPr>
        <p:spPr/>
        <p:txBody>
          <a:bodyPr/>
          <a:lstStyle/>
          <a:p>
            <a:r>
              <a:rPr lang="en-US" dirty="0"/>
              <a:t>Create a Cosmos DB Linked Service</a:t>
            </a:r>
          </a:p>
        </p:txBody>
      </p:sp>
      <p:pic>
        <p:nvPicPr>
          <p:cNvPr id="6" name="Picture 5">
            <a:extLst>
              <a:ext uri="{FF2B5EF4-FFF2-40B4-BE49-F238E27FC236}">
                <a16:creationId xmlns:a16="http://schemas.microsoft.com/office/drawing/2014/main" id="{BF5A30DA-2008-472D-973B-B0019365FB02}"/>
              </a:ext>
            </a:extLst>
          </p:cNvPr>
          <p:cNvPicPr>
            <a:picLocks noChangeAspect="1"/>
          </p:cNvPicPr>
          <p:nvPr/>
        </p:nvPicPr>
        <p:blipFill>
          <a:blip r:embed="rId3"/>
          <a:stretch>
            <a:fillRect/>
          </a:stretch>
        </p:blipFill>
        <p:spPr>
          <a:xfrm>
            <a:off x="403403" y="1137090"/>
            <a:ext cx="4121705" cy="3102922"/>
          </a:xfrm>
          <a:prstGeom prst="rect">
            <a:avLst/>
          </a:prstGeom>
        </p:spPr>
      </p:pic>
      <p:pic>
        <p:nvPicPr>
          <p:cNvPr id="8" name="Picture 7">
            <a:extLst>
              <a:ext uri="{FF2B5EF4-FFF2-40B4-BE49-F238E27FC236}">
                <a16:creationId xmlns:a16="http://schemas.microsoft.com/office/drawing/2014/main" id="{375BFE6B-B804-4971-8D19-76B04FAA41AF}"/>
              </a:ext>
            </a:extLst>
          </p:cNvPr>
          <p:cNvPicPr>
            <a:picLocks noChangeAspect="1"/>
          </p:cNvPicPr>
          <p:nvPr/>
        </p:nvPicPr>
        <p:blipFill>
          <a:blip r:embed="rId4"/>
          <a:stretch>
            <a:fillRect/>
          </a:stretch>
        </p:blipFill>
        <p:spPr>
          <a:xfrm>
            <a:off x="403403" y="4240012"/>
            <a:ext cx="4356166" cy="3675056"/>
          </a:xfrm>
          <a:prstGeom prst="rect">
            <a:avLst/>
          </a:prstGeom>
        </p:spPr>
      </p:pic>
      <p:pic>
        <p:nvPicPr>
          <p:cNvPr id="10" name="Picture 9">
            <a:extLst>
              <a:ext uri="{FF2B5EF4-FFF2-40B4-BE49-F238E27FC236}">
                <a16:creationId xmlns:a16="http://schemas.microsoft.com/office/drawing/2014/main" id="{139E1D8A-EFFA-412B-99AA-6394FDFE4E53}"/>
              </a:ext>
            </a:extLst>
          </p:cNvPr>
          <p:cNvPicPr>
            <a:picLocks noChangeAspect="1"/>
          </p:cNvPicPr>
          <p:nvPr/>
        </p:nvPicPr>
        <p:blipFill>
          <a:blip r:embed="rId5"/>
          <a:stretch>
            <a:fillRect/>
          </a:stretch>
        </p:blipFill>
        <p:spPr>
          <a:xfrm>
            <a:off x="6210251" y="1062506"/>
            <a:ext cx="5140666" cy="6858000"/>
          </a:xfrm>
          <a:prstGeom prst="rect">
            <a:avLst/>
          </a:prstGeom>
        </p:spPr>
      </p:pic>
    </p:spTree>
    <p:extLst>
      <p:ext uri="{BB962C8B-B14F-4D97-AF65-F5344CB8AC3E}">
        <p14:creationId xmlns:p14="http://schemas.microsoft.com/office/powerpoint/2010/main" val="3321557424"/>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8FDB6B-C9F9-4F7A-98C5-BCCD84F0B9E5}"/>
              </a:ext>
            </a:extLst>
          </p:cNvPr>
          <p:cNvSpPr>
            <a:spLocks noGrp="1"/>
          </p:cNvSpPr>
          <p:nvPr>
            <p:ph type="title"/>
          </p:nvPr>
        </p:nvSpPr>
        <p:spPr>
          <a:xfrm>
            <a:off x="588263" y="457200"/>
            <a:ext cx="11018520" cy="1086195"/>
          </a:xfrm>
        </p:spPr>
        <p:txBody>
          <a:bodyPr/>
          <a:lstStyle/>
          <a:p>
            <a:r>
              <a:rPr lang="en-US" dirty="0"/>
              <a:t>Query analytical Cosmos DB data from a serverless SQL pool</a:t>
            </a:r>
          </a:p>
        </p:txBody>
      </p:sp>
      <p:pic>
        <p:nvPicPr>
          <p:cNvPr id="6" name="Picture 5">
            <a:extLst>
              <a:ext uri="{FF2B5EF4-FFF2-40B4-BE49-F238E27FC236}">
                <a16:creationId xmlns:a16="http://schemas.microsoft.com/office/drawing/2014/main" id="{C5D1247E-321F-4868-B081-155B073E846E}"/>
              </a:ext>
            </a:extLst>
          </p:cNvPr>
          <p:cNvPicPr>
            <a:picLocks noChangeAspect="1"/>
          </p:cNvPicPr>
          <p:nvPr/>
        </p:nvPicPr>
        <p:blipFill>
          <a:blip r:embed="rId3"/>
          <a:stretch>
            <a:fillRect/>
          </a:stretch>
        </p:blipFill>
        <p:spPr>
          <a:xfrm>
            <a:off x="466941" y="1872225"/>
            <a:ext cx="5629060" cy="1976920"/>
          </a:xfrm>
          <a:prstGeom prst="rect">
            <a:avLst/>
          </a:prstGeom>
        </p:spPr>
      </p:pic>
      <p:pic>
        <p:nvPicPr>
          <p:cNvPr id="8" name="Picture 7">
            <a:extLst>
              <a:ext uri="{FF2B5EF4-FFF2-40B4-BE49-F238E27FC236}">
                <a16:creationId xmlns:a16="http://schemas.microsoft.com/office/drawing/2014/main" id="{7822894A-1C24-49DA-BA4B-AA223AD3DFAC}"/>
              </a:ext>
            </a:extLst>
          </p:cNvPr>
          <p:cNvPicPr>
            <a:picLocks noChangeAspect="1"/>
          </p:cNvPicPr>
          <p:nvPr/>
        </p:nvPicPr>
        <p:blipFill>
          <a:blip r:embed="rId4"/>
          <a:stretch>
            <a:fillRect/>
          </a:stretch>
        </p:blipFill>
        <p:spPr>
          <a:xfrm>
            <a:off x="6244888" y="1161399"/>
            <a:ext cx="5878338" cy="3278079"/>
          </a:xfrm>
          <a:prstGeom prst="rect">
            <a:avLst/>
          </a:prstGeom>
        </p:spPr>
      </p:pic>
      <p:pic>
        <p:nvPicPr>
          <p:cNvPr id="10" name="Picture 9">
            <a:extLst>
              <a:ext uri="{FF2B5EF4-FFF2-40B4-BE49-F238E27FC236}">
                <a16:creationId xmlns:a16="http://schemas.microsoft.com/office/drawing/2014/main" id="{CB2CE378-5521-4F06-839A-F2B60C916378}"/>
              </a:ext>
            </a:extLst>
          </p:cNvPr>
          <p:cNvPicPr>
            <a:picLocks noChangeAspect="1"/>
          </p:cNvPicPr>
          <p:nvPr/>
        </p:nvPicPr>
        <p:blipFill>
          <a:blip r:embed="rId5"/>
          <a:stretch>
            <a:fillRect/>
          </a:stretch>
        </p:blipFill>
        <p:spPr>
          <a:xfrm>
            <a:off x="184932" y="4059040"/>
            <a:ext cx="6059956" cy="2485991"/>
          </a:xfrm>
          <a:prstGeom prst="rect">
            <a:avLst/>
          </a:prstGeom>
        </p:spPr>
      </p:pic>
      <p:sp>
        <p:nvSpPr>
          <p:cNvPr id="11" name="TextBox 10">
            <a:extLst>
              <a:ext uri="{FF2B5EF4-FFF2-40B4-BE49-F238E27FC236}">
                <a16:creationId xmlns:a16="http://schemas.microsoft.com/office/drawing/2014/main" id="{2420E2A5-7F71-4108-A94D-5210F1921B11}"/>
              </a:ext>
            </a:extLst>
          </p:cNvPr>
          <p:cNvSpPr txBox="1"/>
          <p:nvPr/>
        </p:nvSpPr>
        <p:spPr>
          <a:xfrm>
            <a:off x="6482826" y="5573490"/>
            <a:ext cx="5709174" cy="246221"/>
          </a:xfrm>
          <a:prstGeom prst="rect">
            <a:avLst/>
          </a:prstGeom>
          <a:noFill/>
        </p:spPr>
        <p:txBody>
          <a:bodyPr wrap="square" lIns="0" tIns="0" rIns="0" bIns="0" rtlCol="0">
            <a:spAutoFit/>
          </a:bodyPr>
          <a:lstStyle/>
          <a:p>
            <a:pPr algn="l"/>
            <a:r>
              <a:rPr lang="it-IT" sz="1600" b="0" i="0" dirty="0">
                <a:solidFill>
                  <a:srgbClr val="171717"/>
                </a:solidFill>
                <a:effectLst/>
                <a:latin typeface="SFMono-Regular"/>
              </a:rPr>
              <a:t>alter database current collate Latin1_General_100_CI_AI_SC_UTF8</a:t>
            </a:r>
            <a:endParaRPr lang="en-US" sz="1600"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615233708"/>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2A6E5-D957-49D6-937A-95EDCD5B17E0}"/>
              </a:ext>
            </a:extLst>
          </p:cNvPr>
          <p:cNvSpPr>
            <a:spLocks noGrp="1"/>
          </p:cNvSpPr>
          <p:nvPr>
            <p:ph type="title"/>
          </p:nvPr>
        </p:nvSpPr>
        <p:spPr/>
        <p:txBody>
          <a:bodyPr/>
          <a:lstStyle/>
          <a:p>
            <a:r>
              <a:rPr lang="en-US" dirty="0"/>
              <a:t>Query analytical Cosmos DB data from Spark</a:t>
            </a:r>
          </a:p>
        </p:txBody>
      </p:sp>
      <p:pic>
        <p:nvPicPr>
          <p:cNvPr id="6" name="Picture 5">
            <a:extLst>
              <a:ext uri="{FF2B5EF4-FFF2-40B4-BE49-F238E27FC236}">
                <a16:creationId xmlns:a16="http://schemas.microsoft.com/office/drawing/2014/main" id="{3B8C0208-0174-469F-A59E-7A5314D5CB9A}"/>
              </a:ext>
            </a:extLst>
          </p:cNvPr>
          <p:cNvPicPr>
            <a:picLocks noChangeAspect="1"/>
          </p:cNvPicPr>
          <p:nvPr/>
        </p:nvPicPr>
        <p:blipFill>
          <a:blip r:embed="rId3"/>
          <a:stretch>
            <a:fillRect/>
          </a:stretch>
        </p:blipFill>
        <p:spPr>
          <a:xfrm>
            <a:off x="588263" y="1197215"/>
            <a:ext cx="8034286" cy="2114286"/>
          </a:xfrm>
          <a:prstGeom prst="rect">
            <a:avLst/>
          </a:prstGeom>
        </p:spPr>
      </p:pic>
      <p:pic>
        <p:nvPicPr>
          <p:cNvPr id="10" name="Picture 9">
            <a:extLst>
              <a:ext uri="{FF2B5EF4-FFF2-40B4-BE49-F238E27FC236}">
                <a16:creationId xmlns:a16="http://schemas.microsoft.com/office/drawing/2014/main" id="{44FBAA8D-6E06-442E-B927-E513C025E8F7}"/>
              </a:ext>
            </a:extLst>
          </p:cNvPr>
          <p:cNvPicPr>
            <a:picLocks noChangeAspect="1"/>
          </p:cNvPicPr>
          <p:nvPr/>
        </p:nvPicPr>
        <p:blipFill>
          <a:blip r:embed="rId4"/>
          <a:stretch>
            <a:fillRect/>
          </a:stretch>
        </p:blipFill>
        <p:spPr>
          <a:xfrm>
            <a:off x="588263" y="3587745"/>
            <a:ext cx="10333333" cy="2923809"/>
          </a:xfrm>
          <a:prstGeom prst="rect">
            <a:avLst/>
          </a:prstGeom>
        </p:spPr>
      </p:pic>
    </p:spTree>
    <p:extLst>
      <p:ext uri="{BB962C8B-B14F-4D97-AF65-F5344CB8AC3E}">
        <p14:creationId xmlns:p14="http://schemas.microsoft.com/office/powerpoint/2010/main" val="864636991"/>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3E4F35-5F78-4EE4-9E82-1FECABD501F6}"/>
              </a:ext>
            </a:extLst>
          </p:cNvPr>
          <p:cNvSpPr>
            <a:spLocks noGrp="1"/>
          </p:cNvSpPr>
          <p:nvPr>
            <p:ph type="title"/>
          </p:nvPr>
        </p:nvSpPr>
        <p:spPr/>
        <p:txBody>
          <a:bodyPr/>
          <a:lstStyle/>
          <a:p>
            <a:r>
              <a:rPr lang="en-US" dirty="0"/>
              <a:t>Serverless SQL pool enhancements</a:t>
            </a:r>
          </a:p>
        </p:txBody>
      </p:sp>
      <p:sp>
        <p:nvSpPr>
          <p:cNvPr id="3" name="Text Placeholder 2">
            <a:extLst>
              <a:ext uri="{FF2B5EF4-FFF2-40B4-BE49-F238E27FC236}">
                <a16:creationId xmlns:a16="http://schemas.microsoft.com/office/drawing/2014/main" id="{C0BB6442-77C2-4F82-8E6F-313C6C326A4B}"/>
              </a:ext>
            </a:extLst>
          </p:cNvPr>
          <p:cNvSpPr>
            <a:spLocks noGrp="1"/>
          </p:cNvSpPr>
          <p:nvPr>
            <p:ph type="body" sz="quarter" idx="10"/>
          </p:nvPr>
        </p:nvSpPr>
        <p:spPr>
          <a:xfrm>
            <a:off x="584200" y="1435100"/>
            <a:ext cx="10825922" cy="3631763"/>
          </a:xfrm>
        </p:spPr>
        <p:txBody>
          <a:bodyPr/>
          <a:lstStyle/>
          <a:p>
            <a:pPr marL="457200" indent="-457200">
              <a:buFontTx/>
              <a:buChar char="-"/>
            </a:pPr>
            <a:r>
              <a:rPr lang="en-US" dirty="0"/>
              <a:t>Cost control</a:t>
            </a:r>
          </a:p>
          <a:p>
            <a:pPr marL="457200" indent="-457200">
              <a:buFontTx/>
              <a:buChar char="-"/>
            </a:pPr>
            <a:r>
              <a:rPr lang="en-US" dirty="0"/>
              <a:t>Fully supported in SSMS 18.7</a:t>
            </a:r>
          </a:p>
          <a:p>
            <a:pPr marL="457200" indent="-457200">
              <a:buFontTx/>
              <a:buChar char="-"/>
            </a:pPr>
            <a:r>
              <a:rPr lang="en-US" dirty="0"/>
              <a:t>Fully supported in ADS 1.24.0</a:t>
            </a:r>
          </a:p>
          <a:p>
            <a:pPr marL="457200" indent="-457200">
              <a:buFontTx/>
              <a:buChar char="-"/>
            </a:pPr>
            <a:r>
              <a:rPr lang="en-US" dirty="0">
                <a:solidFill>
                  <a:schemeClr val="accent2">
                    <a:lumMod val="75000"/>
                  </a:schemeClr>
                </a:solidFill>
              </a:rPr>
              <a:t>STRING_AGG</a:t>
            </a:r>
            <a:r>
              <a:rPr lang="en-US" dirty="0"/>
              <a:t>, </a:t>
            </a:r>
            <a:r>
              <a:rPr lang="en-US" dirty="0">
                <a:solidFill>
                  <a:schemeClr val="accent2">
                    <a:lumMod val="75000"/>
                  </a:schemeClr>
                </a:solidFill>
              </a:rPr>
              <a:t>OFFSET/FETCH</a:t>
            </a:r>
            <a:r>
              <a:rPr lang="en-US" dirty="0"/>
              <a:t>, </a:t>
            </a:r>
            <a:r>
              <a:rPr lang="en-US" dirty="0">
                <a:solidFill>
                  <a:schemeClr val="accent2">
                    <a:lumMod val="75000"/>
                  </a:schemeClr>
                </a:solidFill>
              </a:rPr>
              <a:t>Pivot/Unpivot</a:t>
            </a:r>
            <a:r>
              <a:rPr lang="en-US" dirty="0"/>
              <a:t>, </a:t>
            </a:r>
            <a:r>
              <a:rPr lang="en-US" dirty="0">
                <a:solidFill>
                  <a:schemeClr val="accent2">
                    <a:lumMod val="75000"/>
                  </a:schemeClr>
                </a:solidFill>
              </a:rPr>
              <a:t>SESSION_CONTEXT </a:t>
            </a:r>
            <a:r>
              <a:rPr lang="en-US" dirty="0"/>
              <a:t>and </a:t>
            </a:r>
            <a:r>
              <a:rPr lang="en-US" dirty="0">
                <a:solidFill>
                  <a:schemeClr val="accent2">
                    <a:lumMod val="75000"/>
                  </a:schemeClr>
                </a:solidFill>
              </a:rPr>
              <a:t>CONTEXT_INFO </a:t>
            </a:r>
            <a:r>
              <a:rPr lang="en-US" dirty="0"/>
              <a:t>are now supported.</a:t>
            </a:r>
          </a:p>
          <a:p>
            <a:pPr marL="457200" indent="-457200">
              <a:buFontTx/>
              <a:buChar char="-"/>
            </a:pPr>
            <a:r>
              <a:rPr lang="en-US" dirty="0"/>
              <a:t>Automatic schema discovery on delimited text files with </a:t>
            </a:r>
            <a:r>
              <a:rPr lang="en-US" dirty="0" err="1">
                <a:solidFill>
                  <a:schemeClr val="tx1"/>
                </a:solidFill>
              </a:rPr>
              <a:t>parser_version</a:t>
            </a:r>
            <a:r>
              <a:rPr lang="en-US" dirty="0">
                <a:solidFill>
                  <a:schemeClr val="tx1"/>
                </a:solidFill>
              </a:rPr>
              <a:t> </a:t>
            </a:r>
            <a:r>
              <a:rPr lang="en-US" dirty="0"/>
              <a:t>2.0</a:t>
            </a:r>
          </a:p>
        </p:txBody>
      </p:sp>
    </p:spTree>
    <p:extLst>
      <p:ext uri="{BB962C8B-B14F-4D97-AF65-F5344CB8AC3E}">
        <p14:creationId xmlns:p14="http://schemas.microsoft.com/office/powerpoint/2010/main" val="3802152296"/>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0B105FF4-5322-4B41-BA12-B1B509F3C2FA}"/>
              </a:ext>
            </a:extLst>
          </p:cNvPr>
          <p:cNvSpPr>
            <a:spLocks noGrp="1"/>
          </p:cNvSpPr>
          <p:nvPr>
            <p:ph type="title"/>
          </p:nvPr>
        </p:nvSpPr>
        <p:spPr>
          <a:xfrm>
            <a:off x="588263" y="2990440"/>
            <a:ext cx="4167887" cy="543097"/>
          </a:xfrm>
        </p:spPr>
        <p:txBody>
          <a:bodyPr/>
          <a:lstStyle/>
          <a:p>
            <a:r>
              <a:rPr lang="en-US" dirty="0"/>
              <a:t>Mentimeter Poll</a:t>
            </a:r>
          </a:p>
        </p:txBody>
      </p:sp>
      <p:sp>
        <p:nvSpPr>
          <p:cNvPr id="10" name="Text Placeholder 9">
            <a:extLst>
              <a:ext uri="{FF2B5EF4-FFF2-40B4-BE49-F238E27FC236}">
                <a16:creationId xmlns:a16="http://schemas.microsoft.com/office/drawing/2014/main" id="{9AFD0CC0-3A23-4586-AA8D-77DD85ABA710}"/>
              </a:ext>
            </a:extLst>
          </p:cNvPr>
          <p:cNvSpPr>
            <a:spLocks noGrp="1"/>
          </p:cNvSpPr>
          <p:nvPr>
            <p:ph type="body" sz="quarter" idx="12"/>
          </p:nvPr>
        </p:nvSpPr>
        <p:spPr>
          <a:xfrm>
            <a:off x="582042" y="3962401"/>
            <a:ext cx="4164583" cy="2413994"/>
          </a:xfrm>
        </p:spPr>
        <p:txBody>
          <a:bodyPr/>
          <a:lstStyle/>
          <a:p>
            <a:r>
              <a:rPr lang="en-US" dirty="0"/>
              <a:t>Scan QR Code </a:t>
            </a:r>
            <a:br>
              <a:rPr lang="en-US" dirty="0"/>
            </a:br>
            <a:endParaRPr lang="en-US" dirty="0"/>
          </a:p>
          <a:p>
            <a:r>
              <a:rPr lang="en-US" dirty="0"/>
              <a:t>or</a:t>
            </a:r>
            <a:br>
              <a:rPr lang="en-US" dirty="0"/>
            </a:br>
            <a:br>
              <a:rPr lang="en-US" dirty="0"/>
            </a:br>
            <a:r>
              <a:rPr lang="en-US" dirty="0"/>
              <a:t>Go to </a:t>
            </a:r>
            <a:r>
              <a:rPr lang="en-US" dirty="0">
                <a:hlinkClick r:id="rId3"/>
              </a:rPr>
              <a:t>www.menti.com</a:t>
            </a:r>
            <a:r>
              <a:rPr lang="en-US" dirty="0"/>
              <a:t> and use code</a:t>
            </a:r>
          </a:p>
          <a:p>
            <a:endParaRPr lang="en-US" b="1" i="0" dirty="0">
              <a:effectLst/>
              <a:latin typeface="MentiText"/>
            </a:endParaRPr>
          </a:p>
          <a:p>
            <a:r>
              <a:rPr lang="en-US" b="1" i="0" dirty="0">
                <a:effectLst/>
                <a:latin typeface="MentiText"/>
              </a:rPr>
              <a:t>2104 4036</a:t>
            </a:r>
            <a:endParaRPr lang="en-US" dirty="0"/>
          </a:p>
          <a:p>
            <a:endParaRPr lang="en-US" dirty="0"/>
          </a:p>
        </p:txBody>
      </p:sp>
      <p:pic>
        <p:nvPicPr>
          <p:cNvPr id="1026" name="Picture 2" descr="QR code for your presentation">
            <a:extLst>
              <a:ext uri="{FF2B5EF4-FFF2-40B4-BE49-F238E27FC236}">
                <a16:creationId xmlns:a16="http://schemas.microsoft.com/office/drawing/2014/main" id="{7DF4D2C0-99D8-45C7-94B1-9BACA4C4A05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95528" y="1047750"/>
            <a:ext cx="4762500" cy="4762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5802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0D76BF-6647-4B50-BA31-11BAED26E66B}"/>
              </a:ext>
            </a:extLst>
          </p:cNvPr>
          <p:cNvSpPr>
            <a:spLocks noGrp="1"/>
          </p:cNvSpPr>
          <p:nvPr>
            <p:ph type="title"/>
          </p:nvPr>
        </p:nvSpPr>
        <p:spPr>
          <a:xfrm>
            <a:off x="461461" y="916099"/>
            <a:ext cx="5083629" cy="1107996"/>
          </a:xfrm>
        </p:spPr>
        <p:txBody>
          <a:bodyPr/>
          <a:lstStyle/>
          <a:p>
            <a:r>
              <a:rPr lang="en-US" dirty="0"/>
              <a:t>Deep dives for today</a:t>
            </a:r>
          </a:p>
        </p:txBody>
      </p:sp>
      <p:sp>
        <p:nvSpPr>
          <p:cNvPr id="3" name="Text Placeholder 2">
            <a:extLst>
              <a:ext uri="{FF2B5EF4-FFF2-40B4-BE49-F238E27FC236}">
                <a16:creationId xmlns:a16="http://schemas.microsoft.com/office/drawing/2014/main" id="{99B8A6EB-CDB3-45E9-933B-57AEC074DB55}"/>
              </a:ext>
            </a:extLst>
          </p:cNvPr>
          <p:cNvSpPr>
            <a:spLocks noGrp="1"/>
          </p:cNvSpPr>
          <p:nvPr>
            <p:ph type="body" sz="quarter" idx="12"/>
          </p:nvPr>
        </p:nvSpPr>
        <p:spPr>
          <a:xfrm>
            <a:off x="786282" y="2219517"/>
            <a:ext cx="5084064" cy="4224490"/>
          </a:xfrm>
        </p:spPr>
        <p:txBody>
          <a:bodyPr/>
          <a:lstStyle/>
          <a:p>
            <a:r>
              <a:rPr lang="en-US" dirty="0"/>
              <a:t>GitHub and DevOps</a:t>
            </a:r>
          </a:p>
          <a:p>
            <a:endParaRPr lang="en-US" dirty="0"/>
          </a:p>
          <a:p>
            <a:r>
              <a:rPr lang="en-US" dirty="0"/>
              <a:t>Azure Machine Learning</a:t>
            </a:r>
          </a:p>
          <a:p>
            <a:endParaRPr lang="en-US" dirty="0"/>
          </a:p>
          <a:p>
            <a:r>
              <a:rPr lang="en-US" dirty="0"/>
              <a:t>Azure Data Explorer integration</a:t>
            </a:r>
          </a:p>
          <a:p>
            <a:endParaRPr lang="en-US" dirty="0"/>
          </a:p>
          <a:p>
            <a:r>
              <a:rPr lang="en-US" dirty="0"/>
              <a:t>Spark Updates</a:t>
            </a:r>
          </a:p>
          <a:p>
            <a:endParaRPr lang="en-US" dirty="0"/>
          </a:p>
          <a:p>
            <a:r>
              <a:rPr lang="en-US" dirty="0"/>
              <a:t>Monitoring enhancements</a:t>
            </a:r>
          </a:p>
          <a:p>
            <a:endParaRPr lang="en-US" dirty="0"/>
          </a:p>
          <a:p>
            <a:r>
              <a:rPr lang="en-US" dirty="0"/>
              <a:t>Migration from existing data warehouses</a:t>
            </a:r>
          </a:p>
          <a:p>
            <a:endParaRPr lang="en-US" dirty="0"/>
          </a:p>
          <a:p>
            <a:r>
              <a:rPr lang="en-US" dirty="0"/>
              <a:t>Migration from Azure Data Factory</a:t>
            </a:r>
          </a:p>
          <a:p>
            <a:endParaRPr lang="en-US" dirty="0"/>
          </a:p>
        </p:txBody>
      </p:sp>
      <p:pic>
        <p:nvPicPr>
          <p:cNvPr id="7" name="Graphic 6" descr="Clipboard Checked with solid fill">
            <a:extLst>
              <a:ext uri="{FF2B5EF4-FFF2-40B4-BE49-F238E27FC236}">
                <a16:creationId xmlns:a16="http://schemas.microsoft.com/office/drawing/2014/main" id="{F525D145-B186-48D4-9CF2-D1CE4EAD421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522514" y="1114871"/>
            <a:ext cx="4628257" cy="4628257"/>
          </a:xfrm>
          <a:prstGeom prst="rect">
            <a:avLst/>
          </a:prstGeom>
        </p:spPr>
      </p:pic>
    </p:spTree>
    <p:extLst>
      <p:ext uri="{BB962C8B-B14F-4D97-AF65-F5344CB8AC3E}">
        <p14:creationId xmlns:p14="http://schemas.microsoft.com/office/powerpoint/2010/main" val="3951569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a:xfrm>
            <a:off x="584201" y="2447566"/>
            <a:ext cx="5083629" cy="1086195"/>
          </a:xfrm>
        </p:spPr>
        <p:txBody>
          <a:bodyPr/>
          <a:lstStyle/>
          <a:p>
            <a:r>
              <a:rPr lang="en-US" dirty="0"/>
              <a:t>GitHub integration and Azure DevOps for CI/CD</a:t>
            </a:r>
          </a:p>
        </p:txBody>
      </p:sp>
    </p:spTree>
    <p:custDataLst>
      <p:tags r:id="rId1"/>
    </p:custDataLst>
    <p:extLst>
      <p:ext uri="{BB962C8B-B14F-4D97-AF65-F5344CB8AC3E}">
        <p14:creationId xmlns:p14="http://schemas.microsoft.com/office/powerpoint/2010/main" val="259600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27A9985-64CD-4226-964D-0DDC962D62FE}"/>
              </a:ext>
            </a:extLst>
          </p:cNvPr>
          <p:cNvSpPr txBox="1"/>
          <p:nvPr/>
        </p:nvSpPr>
        <p:spPr>
          <a:xfrm>
            <a:off x="403058" y="69088"/>
            <a:ext cx="4135606" cy="778574"/>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3530" b="0" i="0" u="none" strike="noStrike" kern="1200" cap="none" spc="0" normalizeH="0" baseline="0" noProof="0" dirty="0">
                <a:ln>
                  <a:noFill/>
                </a:ln>
                <a:solidFill>
                  <a:srgbClr val="32145A"/>
                </a:solidFill>
                <a:effectLst/>
                <a:uLnTx/>
                <a:uFillTx/>
                <a:latin typeface="Segoe UI Semibold"/>
                <a:ea typeface="+mn-ea"/>
                <a:cs typeface="+mn-cs"/>
              </a:rPr>
              <a:t>Agenda</a:t>
            </a:r>
          </a:p>
        </p:txBody>
      </p:sp>
      <p:graphicFrame>
        <p:nvGraphicFramePr>
          <p:cNvPr id="5" name="Table 11">
            <a:extLst>
              <a:ext uri="{FF2B5EF4-FFF2-40B4-BE49-F238E27FC236}">
                <a16:creationId xmlns:a16="http://schemas.microsoft.com/office/drawing/2014/main" id="{63B56D33-F3BE-4FB3-A4F4-97D478A46F66}"/>
              </a:ext>
            </a:extLst>
          </p:cNvPr>
          <p:cNvGraphicFramePr>
            <a:graphicFrameLocks noGrp="1"/>
          </p:cNvGraphicFramePr>
          <p:nvPr>
            <p:extLst>
              <p:ext uri="{D42A27DB-BD31-4B8C-83A1-F6EECF244321}">
                <p14:modId xmlns:p14="http://schemas.microsoft.com/office/powerpoint/2010/main" val="4206391239"/>
              </p:ext>
            </p:extLst>
          </p:nvPr>
        </p:nvGraphicFramePr>
        <p:xfrm>
          <a:off x="523546" y="1426661"/>
          <a:ext cx="3390951" cy="4324150"/>
        </p:xfrm>
        <a:graphic>
          <a:graphicData uri="http://schemas.openxmlformats.org/drawingml/2006/table">
            <a:tbl>
              <a:tblPr firstRow="1" bandRow="1"/>
              <a:tblGrid>
                <a:gridCol w="802787">
                  <a:extLst>
                    <a:ext uri="{9D8B030D-6E8A-4147-A177-3AD203B41FA5}">
                      <a16:colId xmlns:a16="http://schemas.microsoft.com/office/drawing/2014/main" val="2309314199"/>
                    </a:ext>
                  </a:extLst>
                </a:gridCol>
                <a:gridCol w="2588164">
                  <a:extLst>
                    <a:ext uri="{9D8B030D-6E8A-4147-A177-3AD203B41FA5}">
                      <a16:colId xmlns:a16="http://schemas.microsoft.com/office/drawing/2014/main" val="4046901895"/>
                    </a:ext>
                  </a:extLst>
                </a:gridCol>
              </a:tblGrid>
              <a:tr h="432415">
                <a:tc>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Segoe UI" panose="020B0502040204020203" pitchFamily="34" charset="0"/>
                        </a:rPr>
                        <a:t>8:00-8:30</a:t>
                      </a:r>
                      <a:endParaRPr lang="en-US" sz="11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fontAlgn="ctr">
                        <a:lnSpc>
                          <a:spcPct val="107000"/>
                        </a:lnSpc>
                        <a:spcBef>
                          <a:spcPts val="0"/>
                        </a:spcBef>
                        <a:spcAft>
                          <a:spcPts val="0"/>
                        </a:spcAft>
                      </a:pPr>
                      <a:r>
                        <a:rPr lang="en-US" sz="1000" u="none" strike="noStrike" dirty="0">
                          <a:solidFill>
                            <a:schemeClr val="bg1"/>
                          </a:solidFill>
                          <a:effectLst/>
                        </a:rPr>
                        <a:t>Welcome and what’s new overview</a:t>
                      </a:r>
                      <a:endParaRPr lang="en-US" sz="1000" b="0" i="0" u="none" strike="noStrike" dirty="0">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extLst>
                  <a:ext uri="{0D108BD9-81ED-4DB2-BD59-A6C34878D82A}">
                    <a16:rowId xmlns:a16="http://schemas.microsoft.com/office/drawing/2014/main" val="3791238288"/>
                  </a:ext>
                </a:extLst>
              </a:tr>
              <a:tr h="432415">
                <a:tc>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Segoe UI" panose="020B0502040204020203" pitchFamily="34" charset="0"/>
                        </a:rPr>
                        <a:t>8:30-9:00</a:t>
                      </a:r>
                      <a:endParaRPr lang="en-US" sz="11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err="1">
                          <a:solidFill>
                            <a:schemeClr val="bg1"/>
                          </a:solidFill>
                          <a:effectLst/>
                          <a:latin typeface="+mn-lt"/>
                          <a:cs typeface="Times New Roman" panose="02020603050405020304" pitchFamily="18" charset="0"/>
                        </a:rPr>
                        <a:t>GiHub</a:t>
                      </a:r>
                      <a:r>
                        <a:rPr lang="en-US" sz="1000" b="0" i="0" u="none" strike="noStrike" dirty="0">
                          <a:solidFill>
                            <a:schemeClr val="bg1"/>
                          </a:solidFill>
                          <a:effectLst/>
                          <a:latin typeface="+mn-lt"/>
                          <a:cs typeface="Times New Roman" panose="02020603050405020304" pitchFamily="18" charset="0"/>
                        </a:rPr>
                        <a:t> integration and Azure DevOps for CI/CD</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extLst>
                  <a:ext uri="{0D108BD9-81ED-4DB2-BD59-A6C34878D82A}">
                    <a16:rowId xmlns:a16="http://schemas.microsoft.com/office/drawing/2014/main" val="3591924777"/>
                  </a:ext>
                </a:extLst>
              </a:tr>
              <a:tr h="432415">
                <a:tc>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Segoe UI" panose="020B0502040204020203" pitchFamily="34" charset="0"/>
                        </a:rPr>
                        <a:t>9:00-9:15</a:t>
                      </a:r>
                      <a:endParaRPr lang="en-US" sz="11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Azure Machine Learning integration</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extLst>
                  <a:ext uri="{0D108BD9-81ED-4DB2-BD59-A6C34878D82A}">
                    <a16:rowId xmlns:a16="http://schemas.microsoft.com/office/drawing/2014/main" val="2755605935"/>
                  </a:ext>
                </a:extLst>
              </a:tr>
              <a:tr h="432415">
                <a:tc>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Segoe UI" panose="020B0502040204020203" pitchFamily="34" charset="0"/>
                        </a:rPr>
                        <a:t>9:15-9:30</a:t>
                      </a:r>
                      <a:endParaRPr lang="en-US" sz="11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Lab environment overview</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extLst>
                  <a:ext uri="{0D108BD9-81ED-4DB2-BD59-A6C34878D82A}">
                    <a16:rowId xmlns:a16="http://schemas.microsoft.com/office/drawing/2014/main" val="2190498420"/>
                  </a:ext>
                </a:extLst>
              </a:tr>
              <a:tr h="432415">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9:30-9:45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Short Break</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extLst>
                  <a:ext uri="{0D108BD9-81ED-4DB2-BD59-A6C34878D82A}">
                    <a16:rowId xmlns:a16="http://schemas.microsoft.com/office/drawing/2014/main" val="3279824163"/>
                  </a:ext>
                </a:extLst>
              </a:tr>
              <a:tr h="432415">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9:45-10:45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Lab 01: Machine Learning integration</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extLst>
                  <a:ext uri="{0D108BD9-81ED-4DB2-BD59-A6C34878D82A}">
                    <a16:rowId xmlns:a16="http://schemas.microsoft.com/office/drawing/2014/main" val="1452610243"/>
                  </a:ext>
                </a:extLst>
              </a:tr>
              <a:tr h="432415">
                <a:tc>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Segoe UI" panose="020B0502040204020203" pitchFamily="34" charset="0"/>
                        </a:rPr>
                        <a:t>10:45-11:00</a:t>
                      </a:r>
                      <a:endParaRPr lang="en-US" sz="11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cs typeface="Times New Roman" panose="02020603050405020304" pitchFamily="18" charset="0"/>
                        </a:rPr>
                        <a:t>Azure Data Explorer integration</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extLst>
                  <a:ext uri="{0D108BD9-81ED-4DB2-BD59-A6C34878D82A}">
                    <a16:rowId xmlns:a16="http://schemas.microsoft.com/office/drawing/2014/main" val="3927881426"/>
                  </a:ext>
                </a:extLst>
              </a:tr>
              <a:tr h="432415">
                <a:tc>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Segoe UI" panose="020B0502040204020203" pitchFamily="34" charset="0"/>
                        </a:rPr>
                        <a:t>11:00-11:15</a:t>
                      </a:r>
                      <a:endParaRPr lang="en-US" sz="11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Spark Updates</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extLst>
                  <a:ext uri="{0D108BD9-81ED-4DB2-BD59-A6C34878D82A}">
                    <a16:rowId xmlns:a16="http://schemas.microsoft.com/office/drawing/2014/main" val="553931019"/>
                  </a:ext>
                </a:extLst>
              </a:tr>
              <a:tr h="432415">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11:15-12:15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Lab 02: Spark</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extLst>
                  <a:ext uri="{0D108BD9-81ED-4DB2-BD59-A6C34878D82A}">
                    <a16:rowId xmlns:a16="http://schemas.microsoft.com/office/drawing/2014/main" val="633297440"/>
                  </a:ext>
                </a:extLst>
              </a:tr>
              <a:tr h="432415">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12:15-12:45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Long Break</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extLst>
                  <a:ext uri="{0D108BD9-81ED-4DB2-BD59-A6C34878D82A}">
                    <a16:rowId xmlns:a16="http://schemas.microsoft.com/office/drawing/2014/main" val="3245338612"/>
                  </a:ext>
                </a:extLst>
              </a:tr>
            </a:tbl>
          </a:graphicData>
        </a:graphic>
      </p:graphicFrame>
      <p:grpSp>
        <p:nvGrpSpPr>
          <p:cNvPr id="29" name="Group 28">
            <a:extLst>
              <a:ext uri="{FF2B5EF4-FFF2-40B4-BE49-F238E27FC236}">
                <a16:creationId xmlns:a16="http://schemas.microsoft.com/office/drawing/2014/main" id="{2ADAE080-A3F9-401C-9FF1-9078FB62A588}"/>
              </a:ext>
            </a:extLst>
          </p:cNvPr>
          <p:cNvGrpSpPr/>
          <p:nvPr/>
        </p:nvGrpSpPr>
        <p:grpSpPr>
          <a:xfrm>
            <a:off x="6791856" y="6326492"/>
            <a:ext cx="3237591" cy="165483"/>
            <a:chOff x="6546323" y="6555096"/>
            <a:chExt cx="3237591" cy="165483"/>
          </a:xfrm>
        </p:grpSpPr>
        <p:grpSp>
          <p:nvGrpSpPr>
            <p:cNvPr id="25" name="Group 24">
              <a:extLst>
                <a:ext uri="{FF2B5EF4-FFF2-40B4-BE49-F238E27FC236}">
                  <a16:creationId xmlns:a16="http://schemas.microsoft.com/office/drawing/2014/main" id="{45126738-7537-4071-85B0-955E97D58D80}"/>
                </a:ext>
              </a:extLst>
            </p:cNvPr>
            <p:cNvGrpSpPr/>
            <p:nvPr/>
          </p:nvGrpSpPr>
          <p:grpSpPr>
            <a:xfrm>
              <a:off x="6546323" y="6564307"/>
              <a:ext cx="1065210" cy="153888"/>
              <a:chOff x="6546323" y="6564307"/>
              <a:chExt cx="1065210" cy="153888"/>
            </a:xfrm>
          </p:grpSpPr>
          <p:sp>
            <p:nvSpPr>
              <p:cNvPr id="11" name="Rectangle 10">
                <a:extLst>
                  <a:ext uri="{FF2B5EF4-FFF2-40B4-BE49-F238E27FC236}">
                    <a16:creationId xmlns:a16="http://schemas.microsoft.com/office/drawing/2014/main" id="{3EB28D6A-64FB-46F8-8E40-5813FC9FC5D4}"/>
                  </a:ext>
                </a:extLst>
              </p:cNvPr>
              <p:cNvSpPr/>
              <p:nvPr/>
            </p:nvSpPr>
            <p:spPr bwMode="auto">
              <a:xfrm>
                <a:off x="6546323" y="6564307"/>
                <a:ext cx="135467" cy="135467"/>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TextBox 17">
                <a:extLst>
                  <a:ext uri="{FF2B5EF4-FFF2-40B4-BE49-F238E27FC236}">
                    <a16:creationId xmlns:a16="http://schemas.microsoft.com/office/drawing/2014/main" id="{4E659A69-B062-47F2-8330-5C9B5A99AF68}"/>
                  </a:ext>
                </a:extLst>
              </p:cNvPr>
              <p:cNvSpPr txBox="1"/>
              <p:nvPr/>
            </p:nvSpPr>
            <p:spPr>
              <a:xfrm>
                <a:off x="6723328" y="6564307"/>
                <a:ext cx="888205"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Presentation</a:t>
                </a:r>
              </a:p>
            </p:txBody>
          </p:sp>
        </p:grpSp>
        <p:sp>
          <p:nvSpPr>
            <p:cNvPr id="20" name="TextBox 19">
              <a:extLst>
                <a:ext uri="{FF2B5EF4-FFF2-40B4-BE49-F238E27FC236}">
                  <a16:creationId xmlns:a16="http://schemas.microsoft.com/office/drawing/2014/main" id="{54CE08C5-3C48-4EF3-B5A7-919981FA2A0F}"/>
                </a:ext>
              </a:extLst>
            </p:cNvPr>
            <p:cNvSpPr txBox="1"/>
            <p:nvPr/>
          </p:nvSpPr>
          <p:spPr>
            <a:xfrm>
              <a:off x="7961449" y="6555096"/>
              <a:ext cx="420833"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Lab</a:t>
              </a:r>
            </a:p>
          </p:txBody>
        </p:sp>
        <p:sp>
          <p:nvSpPr>
            <p:cNvPr id="15" name="Rectangle 14">
              <a:extLst>
                <a:ext uri="{FF2B5EF4-FFF2-40B4-BE49-F238E27FC236}">
                  <a16:creationId xmlns:a16="http://schemas.microsoft.com/office/drawing/2014/main" id="{42FCD398-DC8C-4A7C-BF13-925E957D826F}"/>
                </a:ext>
              </a:extLst>
            </p:cNvPr>
            <p:cNvSpPr/>
            <p:nvPr/>
          </p:nvSpPr>
          <p:spPr bwMode="auto">
            <a:xfrm>
              <a:off x="7737479" y="6564307"/>
              <a:ext cx="135467" cy="135467"/>
            </a:xfrm>
            <a:prstGeom prst="rect">
              <a:avLst/>
            </a:prstGeom>
            <a:solidFill>
              <a:srgbClr val="B4A0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8" name="Group 27">
              <a:extLst>
                <a:ext uri="{FF2B5EF4-FFF2-40B4-BE49-F238E27FC236}">
                  <a16:creationId xmlns:a16="http://schemas.microsoft.com/office/drawing/2014/main" id="{42EFE650-97C6-4086-A312-000757948175}"/>
                </a:ext>
              </a:extLst>
            </p:cNvPr>
            <p:cNvGrpSpPr/>
            <p:nvPr/>
          </p:nvGrpSpPr>
          <p:grpSpPr>
            <a:xfrm>
              <a:off x="8475919" y="6564307"/>
              <a:ext cx="1307995" cy="156272"/>
              <a:chOff x="8941587" y="6564307"/>
              <a:chExt cx="1307995" cy="156272"/>
            </a:xfrm>
          </p:grpSpPr>
          <p:sp>
            <p:nvSpPr>
              <p:cNvPr id="17" name="Rectangle 16">
                <a:extLst>
                  <a:ext uri="{FF2B5EF4-FFF2-40B4-BE49-F238E27FC236}">
                    <a16:creationId xmlns:a16="http://schemas.microsoft.com/office/drawing/2014/main" id="{7687D9ED-BAF1-49CF-9E70-4575D6A644A3}"/>
                  </a:ext>
                </a:extLst>
              </p:cNvPr>
              <p:cNvSpPr/>
              <p:nvPr/>
            </p:nvSpPr>
            <p:spPr bwMode="auto">
              <a:xfrm>
                <a:off x="8941587" y="6564307"/>
                <a:ext cx="135467" cy="135467"/>
              </a:xfrm>
              <a:prstGeom prst="rect">
                <a:avLst/>
              </a:prstGeom>
              <a:solidFill>
                <a:srgbClr val="FFF1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TextBox 23">
                <a:extLst>
                  <a:ext uri="{FF2B5EF4-FFF2-40B4-BE49-F238E27FC236}">
                    <a16:creationId xmlns:a16="http://schemas.microsoft.com/office/drawing/2014/main" id="{9FD0DFA3-93D6-4A5E-8E6D-9A16F687EEA0}"/>
                  </a:ext>
                </a:extLst>
              </p:cNvPr>
              <p:cNvSpPr txBox="1"/>
              <p:nvPr/>
            </p:nvSpPr>
            <p:spPr>
              <a:xfrm>
                <a:off x="9193008" y="6566691"/>
                <a:ext cx="1056574"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Break</a:t>
                </a:r>
              </a:p>
            </p:txBody>
          </p:sp>
        </p:grpSp>
      </p:grpSp>
      <p:graphicFrame>
        <p:nvGraphicFramePr>
          <p:cNvPr id="19" name="Table 11">
            <a:extLst>
              <a:ext uri="{FF2B5EF4-FFF2-40B4-BE49-F238E27FC236}">
                <a16:creationId xmlns:a16="http://schemas.microsoft.com/office/drawing/2014/main" id="{FC44503C-B3EE-476C-A48D-7F97BA083165}"/>
              </a:ext>
            </a:extLst>
          </p:cNvPr>
          <p:cNvGraphicFramePr>
            <a:graphicFrameLocks noGrp="1"/>
          </p:cNvGraphicFramePr>
          <p:nvPr>
            <p:extLst>
              <p:ext uri="{D42A27DB-BD31-4B8C-83A1-F6EECF244321}">
                <p14:modId xmlns:p14="http://schemas.microsoft.com/office/powerpoint/2010/main" val="1362190787"/>
              </p:ext>
            </p:extLst>
          </p:nvPr>
        </p:nvGraphicFramePr>
        <p:xfrm>
          <a:off x="4258792" y="1426661"/>
          <a:ext cx="3390951" cy="3891735"/>
        </p:xfrm>
        <a:graphic>
          <a:graphicData uri="http://schemas.openxmlformats.org/drawingml/2006/table">
            <a:tbl>
              <a:tblPr firstRow="1" bandRow="1"/>
              <a:tblGrid>
                <a:gridCol w="802787">
                  <a:extLst>
                    <a:ext uri="{9D8B030D-6E8A-4147-A177-3AD203B41FA5}">
                      <a16:colId xmlns:a16="http://schemas.microsoft.com/office/drawing/2014/main" val="2309314199"/>
                    </a:ext>
                  </a:extLst>
                </a:gridCol>
                <a:gridCol w="2588164">
                  <a:extLst>
                    <a:ext uri="{9D8B030D-6E8A-4147-A177-3AD203B41FA5}">
                      <a16:colId xmlns:a16="http://schemas.microsoft.com/office/drawing/2014/main" val="4046901895"/>
                    </a:ext>
                  </a:extLst>
                </a:gridCol>
              </a:tblGrid>
              <a:tr h="432415">
                <a:tc>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Segoe UI" panose="020B0502040204020203" pitchFamily="34" charset="0"/>
                        </a:rPr>
                        <a:t>12:45-1:00</a:t>
                      </a:r>
                      <a:endParaRPr lang="en-US" sz="11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CDM</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extLst>
                  <a:ext uri="{0D108BD9-81ED-4DB2-BD59-A6C34878D82A}">
                    <a16:rowId xmlns:a16="http://schemas.microsoft.com/office/drawing/2014/main" val="3791238288"/>
                  </a:ext>
                </a:extLst>
              </a:tr>
              <a:tr h="432415">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1:00-1:15</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Purview</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extLst>
                  <a:ext uri="{0D108BD9-81ED-4DB2-BD59-A6C34878D82A}">
                    <a16:rowId xmlns:a16="http://schemas.microsoft.com/office/drawing/2014/main" val="3591924777"/>
                  </a:ext>
                </a:extLst>
              </a:tr>
              <a:tr h="432415">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1:15-2:15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Lab 03: CDM</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extLst>
                  <a:ext uri="{0D108BD9-81ED-4DB2-BD59-A6C34878D82A}">
                    <a16:rowId xmlns:a16="http://schemas.microsoft.com/office/drawing/2014/main" val="2755605935"/>
                  </a:ext>
                </a:extLst>
              </a:tr>
              <a:tr h="432415">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2:15-2:30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Short Break</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extLst>
                  <a:ext uri="{0D108BD9-81ED-4DB2-BD59-A6C34878D82A}">
                    <a16:rowId xmlns:a16="http://schemas.microsoft.com/office/drawing/2014/main" val="3279824163"/>
                  </a:ext>
                </a:extLst>
              </a:tr>
              <a:tr h="432415">
                <a:tc>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Segoe UI" panose="020B0502040204020203" pitchFamily="34" charset="0"/>
                        </a:rPr>
                        <a:t>2:30-2:45</a:t>
                      </a:r>
                      <a:endParaRPr lang="en-US" sz="11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cs typeface="Times New Roman" panose="02020603050405020304" pitchFamily="18" charset="0"/>
                        </a:rPr>
                        <a:t>Monitoring enhancements</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extLst>
                  <a:ext uri="{0D108BD9-81ED-4DB2-BD59-A6C34878D82A}">
                    <a16:rowId xmlns:a16="http://schemas.microsoft.com/office/drawing/2014/main" val="3927881426"/>
                  </a:ext>
                </a:extLst>
              </a:tr>
              <a:tr h="432415">
                <a:tc>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Segoe UI" panose="020B0502040204020203" pitchFamily="34" charset="0"/>
                        </a:rPr>
                        <a:t>2:45-3:00</a:t>
                      </a:r>
                      <a:endParaRPr lang="en-US" sz="11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Migrating existing data warehouses</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extLst>
                  <a:ext uri="{0D108BD9-81ED-4DB2-BD59-A6C34878D82A}">
                    <a16:rowId xmlns:a16="http://schemas.microsoft.com/office/drawing/2014/main" val="553931019"/>
                  </a:ext>
                </a:extLst>
              </a:tr>
              <a:tr h="432415">
                <a:tc>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Segoe UI" panose="020B0502040204020203" pitchFamily="34" charset="0"/>
                        </a:rPr>
                        <a:t>3:00-3:15</a:t>
                      </a:r>
                      <a:endParaRPr lang="en-US" sz="11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Migrating ADF assets</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extLst>
                  <a:ext uri="{0D108BD9-81ED-4DB2-BD59-A6C34878D82A}">
                    <a16:rowId xmlns:a16="http://schemas.microsoft.com/office/drawing/2014/main" val="633297440"/>
                  </a:ext>
                </a:extLst>
              </a:tr>
              <a:tr h="432415">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3:15-3:45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Lab 04: Migrating data factory assets</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extLst>
                  <a:ext uri="{0D108BD9-81ED-4DB2-BD59-A6C34878D82A}">
                    <a16:rowId xmlns:a16="http://schemas.microsoft.com/office/drawing/2014/main" val="3245338612"/>
                  </a:ext>
                </a:extLst>
              </a:tr>
              <a:tr h="432415">
                <a:tc>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Segoe UI" panose="020B0502040204020203" pitchFamily="34" charset="0"/>
                        </a:rPr>
                        <a:t>3:45-4:00</a:t>
                      </a:r>
                      <a:endParaRPr lang="en-US" sz="11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Conclusion</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extLst>
                  <a:ext uri="{0D108BD9-81ED-4DB2-BD59-A6C34878D82A}">
                    <a16:rowId xmlns:a16="http://schemas.microsoft.com/office/drawing/2014/main" val="114060379"/>
                  </a:ext>
                </a:extLst>
              </a:tr>
            </a:tbl>
          </a:graphicData>
        </a:graphic>
      </p:graphicFrame>
      <p:sp>
        <p:nvSpPr>
          <p:cNvPr id="2" name="TextBox 1">
            <a:extLst>
              <a:ext uri="{FF2B5EF4-FFF2-40B4-BE49-F238E27FC236}">
                <a16:creationId xmlns:a16="http://schemas.microsoft.com/office/drawing/2014/main" id="{DCBE4A02-749F-4C76-AE62-86100341E67F}"/>
              </a:ext>
            </a:extLst>
          </p:cNvPr>
          <p:cNvSpPr txBox="1"/>
          <p:nvPr/>
        </p:nvSpPr>
        <p:spPr>
          <a:xfrm>
            <a:off x="523546" y="983273"/>
            <a:ext cx="975716"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Morning</a:t>
            </a:r>
          </a:p>
        </p:txBody>
      </p:sp>
      <p:sp>
        <p:nvSpPr>
          <p:cNvPr id="21" name="TextBox 20">
            <a:extLst>
              <a:ext uri="{FF2B5EF4-FFF2-40B4-BE49-F238E27FC236}">
                <a16:creationId xmlns:a16="http://schemas.microsoft.com/office/drawing/2014/main" id="{7C688164-57DD-4835-A8B4-14FF1CD349C3}"/>
              </a:ext>
            </a:extLst>
          </p:cNvPr>
          <p:cNvSpPr txBox="1"/>
          <p:nvPr/>
        </p:nvSpPr>
        <p:spPr>
          <a:xfrm>
            <a:off x="4258792" y="987758"/>
            <a:ext cx="1151469"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Afternoon</a:t>
            </a:r>
          </a:p>
        </p:txBody>
      </p:sp>
    </p:spTree>
    <p:extLst>
      <p:ext uri="{BB962C8B-B14F-4D97-AF65-F5344CB8AC3E}">
        <p14:creationId xmlns:p14="http://schemas.microsoft.com/office/powerpoint/2010/main" val="3972912449"/>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3E4F35-5F78-4EE4-9E82-1FECABD501F6}"/>
              </a:ext>
            </a:extLst>
          </p:cNvPr>
          <p:cNvSpPr>
            <a:spLocks noGrp="1"/>
          </p:cNvSpPr>
          <p:nvPr>
            <p:ph type="title"/>
          </p:nvPr>
        </p:nvSpPr>
        <p:spPr/>
        <p:txBody>
          <a:bodyPr/>
          <a:lstStyle/>
          <a:p>
            <a:r>
              <a:rPr lang="en-US" dirty="0"/>
              <a:t>Source control in Azure Synapse Studio</a:t>
            </a:r>
          </a:p>
        </p:txBody>
      </p:sp>
      <p:pic>
        <p:nvPicPr>
          <p:cNvPr id="4" name="Picture 3">
            <a:extLst>
              <a:ext uri="{FF2B5EF4-FFF2-40B4-BE49-F238E27FC236}">
                <a16:creationId xmlns:a16="http://schemas.microsoft.com/office/drawing/2014/main" id="{6D712C39-CC4F-43AC-ABB5-32906EC324C6}"/>
              </a:ext>
            </a:extLst>
          </p:cNvPr>
          <p:cNvPicPr>
            <a:picLocks noChangeAspect="1"/>
          </p:cNvPicPr>
          <p:nvPr/>
        </p:nvPicPr>
        <p:blipFill rotWithShape="1">
          <a:blip r:embed="rId3"/>
          <a:srcRect l="-1" r="26648"/>
          <a:stretch/>
        </p:blipFill>
        <p:spPr>
          <a:xfrm>
            <a:off x="489197" y="1232985"/>
            <a:ext cx="7265390" cy="5489196"/>
          </a:xfrm>
          <a:prstGeom prst="rect">
            <a:avLst/>
          </a:prstGeom>
        </p:spPr>
      </p:pic>
      <p:pic>
        <p:nvPicPr>
          <p:cNvPr id="5" name="Picture 4">
            <a:extLst>
              <a:ext uri="{FF2B5EF4-FFF2-40B4-BE49-F238E27FC236}">
                <a16:creationId xmlns:a16="http://schemas.microsoft.com/office/drawing/2014/main" id="{BB7C9271-C7C3-4DE0-855C-5D425F672F58}"/>
              </a:ext>
            </a:extLst>
          </p:cNvPr>
          <p:cNvPicPr>
            <a:picLocks noChangeAspect="1"/>
          </p:cNvPicPr>
          <p:nvPr/>
        </p:nvPicPr>
        <p:blipFill>
          <a:blip r:embed="rId4"/>
          <a:stretch>
            <a:fillRect/>
          </a:stretch>
        </p:blipFill>
        <p:spPr>
          <a:xfrm>
            <a:off x="7943278" y="2598647"/>
            <a:ext cx="4248722" cy="2266628"/>
          </a:xfrm>
          <a:prstGeom prst="rect">
            <a:avLst/>
          </a:prstGeom>
        </p:spPr>
      </p:pic>
    </p:spTree>
    <p:extLst>
      <p:ext uri="{BB962C8B-B14F-4D97-AF65-F5344CB8AC3E}">
        <p14:creationId xmlns:p14="http://schemas.microsoft.com/office/powerpoint/2010/main" val="3633426862"/>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7D53B-E2C8-4B3F-9AD4-AE7AE3C4583F}"/>
              </a:ext>
            </a:extLst>
          </p:cNvPr>
          <p:cNvSpPr>
            <a:spLocks noGrp="1"/>
          </p:cNvSpPr>
          <p:nvPr>
            <p:ph type="title"/>
          </p:nvPr>
        </p:nvSpPr>
        <p:spPr>
          <a:xfrm>
            <a:off x="401782" y="160173"/>
            <a:ext cx="11018520" cy="553998"/>
          </a:xfrm>
        </p:spPr>
        <p:txBody>
          <a:bodyPr/>
          <a:lstStyle/>
          <a:p>
            <a:r>
              <a:rPr lang="en-US" dirty="0"/>
              <a:t>GitHub Authorization</a:t>
            </a:r>
          </a:p>
        </p:txBody>
      </p:sp>
      <p:pic>
        <p:nvPicPr>
          <p:cNvPr id="15" name="Picture 14">
            <a:extLst>
              <a:ext uri="{FF2B5EF4-FFF2-40B4-BE49-F238E27FC236}">
                <a16:creationId xmlns:a16="http://schemas.microsoft.com/office/drawing/2014/main" id="{59D9AF01-B1B1-4799-9340-D4076242B868}"/>
              </a:ext>
            </a:extLst>
          </p:cNvPr>
          <p:cNvPicPr>
            <a:picLocks noChangeAspect="1"/>
          </p:cNvPicPr>
          <p:nvPr/>
        </p:nvPicPr>
        <p:blipFill>
          <a:blip r:embed="rId3"/>
          <a:stretch>
            <a:fillRect/>
          </a:stretch>
        </p:blipFill>
        <p:spPr>
          <a:xfrm>
            <a:off x="3918857" y="903212"/>
            <a:ext cx="4011239" cy="5610404"/>
          </a:xfrm>
          <a:prstGeom prst="rect">
            <a:avLst/>
          </a:prstGeom>
        </p:spPr>
      </p:pic>
    </p:spTree>
    <p:extLst>
      <p:ext uri="{BB962C8B-B14F-4D97-AF65-F5344CB8AC3E}">
        <p14:creationId xmlns:p14="http://schemas.microsoft.com/office/powerpoint/2010/main" val="3736505487"/>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46D225-377A-4A99-8CD5-3B5B6FD10733}"/>
              </a:ext>
            </a:extLst>
          </p:cNvPr>
          <p:cNvSpPr>
            <a:spLocks noGrp="1"/>
          </p:cNvSpPr>
          <p:nvPr>
            <p:ph type="title"/>
          </p:nvPr>
        </p:nvSpPr>
        <p:spPr/>
        <p:txBody>
          <a:bodyPr/>
          <a:lstStyle/>
          <a:p>
            <a:r>
              <a:rPr lang="en-US" dirty="0"/>
              <a:t>Git Branches</a:t>
            </a:r>
          </a:p>
        </p:txBody>
      </p:sp>
      <p:pic>
        <p:nvPicPr>
          <p:cNvPr id="8" name="Picture 7">
            <a:extLst>
              <a:ext uri="{FF2B5EF4-FFF2-40B4-BE49-F238E27FC236}">
                <a16:creationId xmlns:a16="http://schemas.microsoft.com/office/drawing/2014/main" id="{AC307F88-1994-40BF-A8D1-BFEF239E0CD3}"/>
              </a:ext>
            </a:extLst>
          </p:cNvPr>
          <p:cNvPicPr>
            <a:picLocks noChangeAspect="1"/>
          </p:cNvPicPr>
          <p:nvPr/>
        </p:nvPicPr>
        <p:blipFill>
          <a:blip r:embed="rId3"/>
          <a:stretch>
            <a:fillRect/>
          </a:stretch>
        </p:blipFill>
        <p:spPr>
          <a:xfrm>
            <a:off x="359471" y="1426835"/>
            <a:ext cx="5491071" cy="4807710"/>
          </a:xfrm>
          <a:prstGeom prst="rect">
            <a:avLst/>
          </a:prstGeom>
        </p:spPr>
      </p:pic>
      <p:pic>
        <p:nvPicPr>
          <p:cNvPr id="9" name="Picture 8">
            <a:extLst>
              <a:ext uri="{FF2B5EF4-FFF2-40B4-BE49-F238E27FC236}">
                <a16:creationId xmlns:a16="http://schemas.microsoft.com/office/drawing/2014/main" id="{1247E6F4-C6E1-455A-AF2F-DDE46B21C573}"/>
              </a:ext>
            </a:extLst>
          </p:cNvPr>
          <p:cNvPicPr>
            <a:picLocks noChangeAspect="1"/>
          </p:cNvPicPr>
          <p:nvPr/>
        </p:nvPicPr>
        <p:blipFill rotWithShape="1">
          <a:blip r:embed="rId4"/>
          <a:srcRect r="55974"/>
          <a:stretch/>
        </p:blipFill>
        <p:spPr>
          <a:xfrm>
            <a:off x="5878286" y="660860"/>
            <a:ext cx="5367647" cy="5757770"/>
          </a:xfrm>
          <a:prstGeom prst="rect">
            <a:avLst/>
          </a:prstGeom>
        </p:spPr>
      </p:pic>
    </p:spTree>
    <p:extLst>
      <p:ext uri="{BB962C8B-B14F-4D97-AF65-F5344CB8AC3E}">
        <p14:creationId xmlns:p14="http://schemas.microsoft.com/office/powerpoint/2010/main" val="1434785237"/>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354A72-97E4-40B4-84D5-927E547AFE59}"/>
              </a:ext>
            </a:extLst>
          </p:cNvPr>
          <p:cNvSpPr>
            <a:spLocks noGrp="1"/>
          </p:cNvSpPr>
          <p:nvPr>
            <p:ph type="title"/>
          </p:nvPr>
        </p:nvSpPr>
        <p:spPr/>
        <p:txBody>
          <a:bodyPr/>
          <a:lstStyle/>
          <a:p>
            <a:r>
              <a:rPr lang="en-US" dirty="0"/>
              <a:t>CI/CD with Azure DevOps</a:t>
            </a:r>
          </a:p>
        </p:txBody>
      </p:sp>
      <p:sp>
        <p:nvSpPr>
          <p:cNvPr id="4" name="Text Placeholder 3">
            <a:extLst>
              <a:ext uri="{FF2B5EF4-FFF2-40B4-BE49-F238E27FC236}">
                <a16:creationId xmlns:a16="http://schemas.microsoft.com/office/drawing/2014/main" id="{6D1DA80D-0EE8-4337-886D-75C61F2BCDAD}"/>
              </a:ext>
            </a:extLst>
          </p:cNvPr>
          <p:cNvSpPr>
            <a:spLocks noGrp="1"/>
          </p:cNvSpPr>
          <p:nvPr>
            <p:ph type="body" sz="quarter" idx="12"/>
          </p:nvPr>
        </p:nvSpPr>
        <p:spPr>
          <a:xfrm>
            <a:off x="588263" y="1223149"/>
            <a:ext cx="11020989" cy="1077218"/>
          </a:xfrm>
        </p:spPr>
        <p:txBody>
          <a:bodyPr/>
          <a:lstStyle/>
          <a:p>
            <a:r>
              <a:rPr lang="en-US" sz="2000" dirty="0"/>
              <a:t>- Establish service connections required (GitHub, ARM, Azure)</a:t>
            </a:r>
          </a:p>
          <a:p>
            <a:r>
              <a:rPr lang="en-US" sz="2000" dirty="0"/>
              <a:t>- Marketplace extension called ‘Synapse workspace deployment’ to assist in deploying to a production workspace (and overriding template variable values)</a:t>
            </a:r>
          </a:p>
        </p:txBody>
      </p:sp>
      <p:pic>
        <p:nvPicPr>
          <p:cNvPr id="8" name="Picture 7">
            <a:extLst>
              <a:ext uri="{FF2B5EF4-FFF2-40B4-BE49-F238E27FC236}">
                <a16:creationId xmlns:a16="http://schemas.microsoft.com/office/drawing/2014/main" id="{BE458DD5-3AA0-4AFA-9981-E81B88FBF7BD}"/>
              </a:ext>
            </a:extLst>
          </p:cNvPr>
          <p:cNvPicPr>
            <a:picLocks noChangeAspect="1"/>
          </p:cNvPicPr>
          <p:nvPr/>
        </p:nvPicPr>
        <p:blipFill>
          <a:blip r:embed="rId3"/>
          <a:stretch>
            <a:fillRect/>
          </a:stretch>
        </p:blipFill>
        <p:spPr>
          <a:xfrm>
            <a:off x="879310" y="2300367"/>
            <a:ext cx="10167631" cy="4647349"/>
          </a:xfrm>
          <a:prstGeom prst="rect">
            <a:avLst/>
          </a:prstGeom>
        </p:spPr>
      </p:pic>
    </p:spTree>
    <p:extLst>
      <p:ext uri="{BB962C8B-B14F-4D97-AF65-F5344CB8AC3E}">
        <p14:creationId xmlns:p14="http://schemas.microsoft.com/office/powerpoint/2010/main" val="1462848282"/>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8EEA275-083F-4688-A5D6-15B33316496E}"/>
              </a:ext>
            </a:extLst>
          </p:cNvPr>
          <p:cNvSpPr>
            <a:spLocks noGrp="1"/>
          </p:cNvSpPr>
          <p:nvPr>
            <p:ph type="title"/>
          </p:nvPr>
        </p:nvSpPr>
        <p:spPr>
          <a:xfrm>
            <a:off x="584200" y="2990679"/>
            <a:ext cx="5083629" cy="543097"/>
          </a:xfrm>
        </p:spPr>
        <p:txBody>
          <a:bodyPr/>
          <a:lstStyle/>
          <a:p>
            <a:r>
              <a:rPr lang="en-US" dirty="0"/>
              <a:t>Demo</a:t>
            </a:r>
          </a:p>
        </p:txBody>
      </p:sp>
      <p:sp>
        <p:nvSpPr>
          <p:cNvPr id="6" name="Text Placeholder 5">
            <a:extLst>
              <a:ext uri="{FF2B5EF4-FFF2-40B4-BE49-F238E27FC236}">
                <a16:creationId xmlns:a16="http://schemas.microsoft.com/office/drawing/2014/main" id="{79F79DF8-BD8F-40D1-A918-5F5DCCAFDA77}"/>
              </a:ext>
            </a:extLst>
          </p:cNvPr>
          <p:cNvSpPr>
            <a:spLocks noGrp="1"/>
          </p:cNvSpPr>
          <p:nvPr>
            <p:ph type="body" sz="quarter" idx="12"/>
          </p:nvPr>
        </p:nvSpPr>
        <p:spPr>
          <a:xfrm>
            <a:off x="584199" y="3962401"/>
            <a:ext cx="6608171" cy="301749"/>
          </a:xfrm>
        </p:spPr>
        <p:txBody>
          <a:bodyPr/>
          <a:lstStyle/>
          <a:p>
            <a:r>
              <a:rPr lang="en-US" dirty="0"/>
              <a:t>Synapse source control and CI/CD</a:t>
            </a:r>
          </a:p>
        </p:txBody>
      </p:sp>
    </p:spTree>
    <p:extLst>
      <p:ext uri="{BB962C8B-B14F-4D97-AF65-F5344CB8AC3E}">
        <p14:creationId xmlns:p14="http://schemas.microsoft.com/office/powerpoint/2010/main" val="16224406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0B105FF4-5322-4B41-BA12-B1B509F3C2FA}"/>
              </a:ext>
            </a:extLst>
          </p:cNvPr>
          <p:cNvSpPr>
            <a:spLocks noGrp="1"/>
          </p:cNvSpPr>
          <p:nvPr>
            <p:ph type="title"/>
          </p:nvPr>
        </p:nvSpPr>
        <p:spPr>
          <a:xfrm>
            <a:off x="588263" y="2990440"/>
            <a:ext cx="4167887" cy="543097"/>
          </a:xfrm>
        </p:spPr>
        <p:txBody>
          <a:bodyPr/>
          <a:lstStyle/>
          <a:p>
            <a:r>
              <a:rPr lang="en-US" dirty="0"/>
              <a:t>Mentimeter Poll</a:t>
            </a:r>
          </a:p>
        </p:txBody>
      </p:sp>
      <p:sp>
        <p:nvSpPr>
          <p:cNvPr id="10" name="Text Placeholder 9">
            <a:extLst>
              <a:ext uri="{FF2B5EF4-FFF2-40B4-BE49-F238E27FC236}">
                <a16:creationId xmlns:a16="http://schemas.microsoft.com/office/drawing/2014/main" id="{9AFD0CC0-3A23-4586-AA8D-77DD85ABA710}"/>
              </a:ext>
            </a:extLst>
          </p:cNvPr>
          <p:cNvSpPr>
            <a:spLocks noGrp="1"/>
          </p:cNvSpPr>
          <p:nvPr>
            <p:ph type="body" sz="quarter" idx="12"/>
          </p:nvPr>
        </p:nvSpPr>
        <p:spPr>
          <a:xfrm>
            <a:off x="582042" y="3962401"/>
            <a:ext cx="4164583" cy="2112245"/>
          </a:xfrm>
        </p:spPr>
        <p:txBody>
          <a:bodyPr/>
          <a:lstStyle/>
          <a:p>
            <a:r>
              <a:rPr lang="en-US" dirty="0"/>
              <a:t>Scan QR Code </a:t>
            </a:r>
            <a:br>
              <a:rPr lang="en-US" dirty="0"/>
            </a:br>
            <a:endParaRPr lang="en-US" dirty="0"/>
          </a:p>
          <a:p>
            <a:r>
              <a:rPr lang="en-US" dirty="0"/>
              <a:t>or</a:t>
            </a:r>
            <a:br>
              <a:rPr lang="en-US" dirty="0"/>
            </a:br>
            <a:br>
              <a:rPr lang="en-US" dirty="0"/>
            </a:br>
            <a:r>
              <a:rPr lang="en-US" dirty="0"/>
              <a:t>Go to </a:t>
            </a:r>
            <a:r>
              <a:rPr lang="en-US" dirty="0">
                <a:hlinkClick r:id="rId3"/>
              </a:rPr>
              <a:t>www.menti.com</a:t>
            </a:r>
            <a:r>
              <a:rPr lang="en-US" dirty="0"/>
              <a:t> and use code</a:t>
            </a:r>
          </a:p>
          <a:p>
            <a:endParaRPr lang="en-US" b="1" i="0" dirty="0">
              <a:effectLst/>
              <a:latin typeface="MentiText"/>
            </a:endParaRPr>
          </a:p>
          <a:p>
            <a:r>
              <a:rPr lang="en-US" b="1" i="0" dirty="0">
                <a:effectLst/>
                <a:latin typeface="MentiText"/>
              </a:rPr>
              <a:t>2492 0311</a:t>
            </a:r>
            <a:endParaRPr lang="en-US" dirty="0"/>
          </a:p>
        </p:txBody>
      </p:sp>
      <p:pic>
        <p:nvPicPr>
          <p:cNvPr id="2" name="Picture 1">
            <a:extLst>
              <a:ext uri="{FF2B5EF4-FFF2-40B4-BE49-F238E27FC236}">
                <a16:creationId xmlns:a16="http://schemas.microsoft.com/office/drawing/2014/main" id="{C4E19913-6753-482A-B764-A57653ACA1B5}"/>
              </a:ext>
            </a:extLst>
          </p:cNvPr>
          <p:cNvPicPr>
            <a:picLocks noChangeAspect="1"/>
          </p:cNvPicPr>
          <p:nvPr/>
        </p:nvPicPr>
        <p:blipFill>
          <a:blip r:embed="rId4"/>
          <a:stretch>
            <a:fillRect/>
          </a:stretch>
        </p:blipFill>
        <p:spPr>
          <a:xfrm>
            <a:off x="6633314" y="1152287"/>
            <a:ext cx="4762500" cy="4762500"/>
          </a:xfrm>
          <a:prstGeom prst="rect">
            <a:avLst/>
          </a:prstGeom>
        </p:spPr>
      </p:pic>
    </p:spTree>
    <p:extLst>
      <p:ext uri="{BB962C8B-B14F-4D97-AF65-F5344CB8AC3E}">
        <p14:creationId xmlns:p14="http://schemas.microsoft.com/office/powerpoint/2010/main" val="1256317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a:xfrm>
            <a:off x="584201" y="2447566"/>
            <a:ext cx="5083629" cy="1086195"/>
          </a:xfrm>
        </p:spPr>
        <p:txBody>
          <a:bodyPr/>
          <a:lstStyle/>
          <a:p>
            <a:r>
              <a:rPr lang="en-US" dirty="0"/>
              <a:t>Azure Machine Learning integration</a:t>
            </a:r>
          </a:p>
        </p:txBody>
      </p:sp>
    </p:spTree>
    <p:custDataLst>
      <p:tags r:id="rId1"/>
    </p:custDataLst>
    <p:extLst>
      <p:ext uri="{BB962C8B-B14F-4D97-AF65-F5344CB8AC3E}">
        <p14:creationId xmlns:p14="http://schemas.microsoft.com/office/powerpoint/2010/main" val="4205120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19A28EC-399A-4C2A-AE01-1A5CB08ACE2A}"/>
              </a:ext>
            </a:extLst>
          </p:cNvPr>
          <p:cNvSpPr>
            <a:spLocks noGrp="1"/>
          </p:cNvSpPr>
          <p:nvPr>
            <p:ph type="title"/>
          </p:nvPr>
        </p:nvSpPr>
        <p:spPr/>
        <p:txBody>
          <a:bodyPr/>
          <a:lstStyle/>
          <a:p>
            <a:r>
              <a:rPr lang="en-US" dirty="0"/>
              <a:t>High level machine learning process</a:t>
            </a:r>
          </a:p>
        </p:txBody>
      </p:sp>
      <p:graphicFrame>
        <p:nvGraphicFramePr>
          <p:cNvPr id="15" name="Diagram 14">
            <a:extLst>
              <a:ext uri="{FF2B5EF4-FFF2-40B4-BE49-F238E27FC236}">
                <a16:creationId xmlns:a16="http://schemas.microsoft.com/office/drawing/2014/main" id="{5D20B7E0-B529-40A4-831C-8E01C73D63EA}"/>
              </a:ext>
            </a:extLst>
          </p:cNvPr>
          <p:cNvGraphicFramePr/>
          <p:nvPr>
            <p:extLst>
              <p:ext uri="{D42A27DB-BD31-4B8C-83A1-F6EECF244321}">
                <p14:modId xmlns:p14="http://schemas.microsoft.com/office/powerpoint/2010/main" val="3101621868"/>
              </p:ext>
            </p:extLst>
          </p:nvPr>
        </p:nvGraphicFramePr>
        <p:xfrm>
          <a:off x="2030443" y="961928"/>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381967319"/>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Table 9">
            <a:extLst>
              <a:ext uri="{FF2B5EF4-FFF2-40B4-BE49-F238E27FC236}">
                <a16:creationId xmlns:a16="http://schemas.microsoft.com/office/drawing/2014/main" id="{F5F9F598-91F9-4898-A072-1CA6C5BA602D}"/>
              </a:ext>
            </a:extLst>
          </p:cNvPr>
          <p:cNvGraphicFramePr>
            <a:graphicFrameLocks noGrp="1"/>
          </p:cNvGraphicFramePr>
          <p:nvPr/>
        </p:nvGraphicFramePr>
        <p:xfrm>
          <a:off x="2946898" y="1444113"/>
          <a:ext cx="8817996" cy="4937759"/>
        </p:xfrm>
        <a:graphic>
          <a:graphicData uri="http://schemas.openxmlformats.org/drawingml/2006/table">
            <a:tbl>
              <a:tblPr firstRow="1" bandRow="1">
                <a:tableStyleId>{BC89EF96-8CEA-46FF-86C4-4CE0E7609802}</a:tableStyleId>
              </a:tblPr>
              <a:tblGrid>
                <a:gridCol w="2634918">
                  <a:extLst>
                    <a:ext uri="{9D8B030D-6E8A-4147-A177-3AD203B41FA5}">
                      <a16:colId xmlns:a16="http://schemas.microsoft.com/office/drawing/2014/main" val="20000"/>
                    </a:ext>
                  </a:extLst>
                </a:gridCol>
                <a:gridCol w="6183078">
                  <a:extLst>
                    <a:ext uri="{9D8B030D-6E8A-4147-A177-3AD203B41FA5}">
                      <a16:colId xmlns:a16="http://schemas.microsoft.com/office/drawing/2014/main" val="20001"/>
                    </a:ext>
                  </a:extLst>
                </a:gridCol>
              </a:tblGrid>
              <a:tr h="1210919">
                <a:tc>
                  <a:txBody>
                    <a:bodyPr/>
                    <a:lstStyle/>
                    <a:p>
                      <a:pPr marL="0" indent="0">
                        <a:buFont typeface="Arial" panose="020B0604020202020204" pitchFamily="34" charset="0"/>
                        <a:buNone/>
                      </a:pPr>
                      <a:r>
                        <a:rPr lang="en-US" sz="1400" b="0" kern="1200">
                          <a:ln>
                            <a:solidFill>
                              <a:srgbClr val="FFFFFF">
                                <a:alpha val="0"/>
                              </a:srgbClr>
                            </a:solidFill>
                          </a:ln>
                          <a:latin typeface="Segoe UI" panose="020B0502040204020203" pitchFamily="34" charset="0"/>
                          <a:cs typeface="Segoe UI" panose="020B0502040204020203" pitchFamily="34" charset="0"/>
                        </a:rPr>
                        <a:t>Classification and Regression</a:t>
                      </a:r>
                      <a:endParaRPr lang="en-US" sz="1400" b="0" kern="1200">
                        <a:ln>
                          <a:solidFill>
                            <a:srgbClr val="FFFFFF">
                              <a:alpha val="0"/>
                            </a:srgbClr>
                          </a:solidFill>
                        </a:ln>
                        <a:gradFill>
                          <a:gsLst>
                            <a:gs pos="85321">
                              <a:srgbClr val="505050"/>
                            </a:gs>
                            <a:gs pos="57000">
                              <a:srgbClr val="505050"/>
                            </a:gs>
                          </a:gsLst>
                        </a:gradFill>
                        <a:latin typeface="Segoe UI" panose="020B0502040204020203" pitchFamily="34" charset="0"/>
                        <a:ea typeface="Segoe UI" pitchFamily="34" charset="0"/>
                        <a:cs typeface="Segoe UI" panose="020B0502040204020203" pitchFamily="34" charset="0"/>
                      </a:endParaRPr>
                    </a:p>
                  </a:txBody>
                  <a:tcPr marL="89642" marR="89642" marT="44821" marB="44821"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285750" indent="-285750">
                        <a:buFont typeface="Arial" panose="020B0604020202020204" pitchFamily="34" charset="0"/>
                        <a:buChar char="•"/>
                      </a:pPr>
                      <a:r>
                        <a:rPr lang="en-US" sz="1400" b="0" kern="1200">
                          <a:ln>
                            <a:solidFill>
                              <a:srgbClr val="FFFFFF">
                                <a:alpha val="0"/>
                              </a:srgbClr>
                            </a:solidFill>
                          </a:ln>
                          <a:latin typeface="Segoe UI" panose="020B0502040204020203" pitchFamily="34" charset="0"/>
                          <a:cs typeface="Segoe UI" panose="020B0502040204020203" pitchFamily="34" charset="0"/>
                        </a:rPr>
                        <a:t>Linear Models (SVMs, logistic regression, linear regression)</a:t>
                      </a:r>
                    </a:p>
                    <a:p>
                      <a:pPr marL="285750" indent="-285750">
                        <a:buFont typeface="Arial" panose="020B0604020202020204" pitchFamily="34" charset="0"/>
                        <a:buChar char="•"/>
                      </a:pPr>
                      <a:r>
                        <a:rPr lang="en-US" sz="1400" b="0" kern="1200">
                          <a:ln>
                            <a:solidFill>
                              <a:srgbClr val="FFFFFF">
                                <a:alpha val="0"/>
                              </a:srgbClr>
                            </a:solidFill>
                          </a:ln>
                          <a:latin typeface="Segoe UI" panose="020B0502040204020203" pitchFamily="34" charset="0"/>
                          <a:cs typeface="Segoe UI" panose="020B0502040204020203" pitchFamily="34" charset="0"/>
                        </a:rPr>
                        <a:t>Naïve Bayes</a:t>
                      </a:r>
                    </a:p>
                    <a:p>
                      <a:pPr marL="285750" indent="-285750">
                        <a:buFont typeface="Arial" panose="020B0604020202020204" pitchFamily="34" charset="0"/>
                        <a:buChar char="•"/>
                      </a:pPr>
                      <a:r>
                        <a:rPr lang="en-US" sz="1400" b="0" kern="1200">
                          <a:ln>
                            <a:solidFill>
                              <a:srgbClr val="FFFFFF">
                                <a:alpha val="0"/>
                              </a:srgbClr>
                            </a:solidFill>
                          </a:ln>
                          <a:latin typeface="Segoe UI" panose="020B0502040204020203" pitchFamily="34" charset="0"/>
                          <a:cs typeface="Segoe UI" panose="020B0502040204020203" pitchFamily="34" charset="0"/>
                        </a:rPr>
                        <a:t>Decision Trees</a:t>
                      </a:r>
                    </a:p>
                    <a:p>
                      <a:pPr marL="285750" indent="-285750">
                        <a:buFont typeface="Arial" panose="020B0604020202020204" pitchFamily="34" charset="0"/>
                        <a:buChar char="•"/>
                      </a:pPr>
                      <a:r>
                        <a:rPr lang="en-US" sz="1400" b="0" kern="1200">
                          <a:ln>
                            <a:solidFill>
                              <a:srgbClr val="FFFFFF">
                                <a:alpha val="0"/>
                              </a:srgbClr>
                            </a:solidFill>
                          </a:ln>
                          <a:latin typeface="Segoe UI" panose="020B0502040204020203" pitchFamily="34" charset="0"/>
                          <a:cs typeface="Segoe UI" panose="020B0502040204020203" pitchFamily="34" charset="0"/>
                        </a:rPr>
                        <a:t>Ensembles of trees (Random Forest, Gradient-Boosted Trees)</a:t>
                      </a:r>
                    </a:p>
                    <a:p>
                      <a:pPr marL="285750" indent="-285750">
                        <a:buFont typeface="Arial" panose="020B0604020202020204" pitchFamily="34" charset="0"/>
                        <a:buChar char="•"/>
                      </a:pPr>
                      <a:r>
                        <a:rPr lang="en-US" sz="1400" b="0" kern="1200">
                          <a:ln>
                            <a:solidFill>
                              <a:srgbClr val="FFFFFF">
                                <a:alpha val="0"/>
                              </a:srgbClr>
                            </a:solidFill>
                          </a:ln>
                          <a:latin typeface="Segoe UI" panose="020B0502040204020203" pitchFamily="34" charset="0"/>
                          <a:cs typeface="Segoe UI" panose="020B0502040204020203" pitchFamily="34" charset="0"/>
                        </a:rPr>
                        <a:t>Isotonic regression</a:t>
                      </a:r>
                      <a:endParaRPr lang="en-US" sz="1400" b="0" kern="1200">
                        <a:ln>
                          <a:solidFill>
                            <a:srgbClr val="FFFFFF">
                              <a:alpha val="0"/>
                            </a:srgbClr>
                          </a:solidFill>
                        </a:ln>
                        <a:gradFill>
                          <a:gsLst>
                            <a:gs pos="85321">
                              <a:srgbClr val="505050"/>
                            </a:gs>
                            <a:gs pos="57000">
                              <a:srgbClr val="505050"/>
                            </a:gs>
                          </a:gsLst>
                        </a:gradFill>
                        <a:latin typeface="Segoe UI" panose="020B0502040204020203" pitchFamily="34" charset="0"/>
                        <a:ea typeface="Segoe UI" pitchFamily="34" charset="0"/>
                        <a:cs typeface="Segoe UI" panose="020B0502040204020203" pitchFamily="34" charset="0"/>
                      </a:endParaRPr>
                    </a:p>
                  </a:txBody>
                  <a:tcPr marL="89642" marR="89642" marT="44821" marB="44821"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0001"/>
                  </a:ext>
                </a:extLst>
              </a:tr>
              <a:tr h="1001629">
                <a:tc>
                  <a:txBody>
                    <a:bodyPr/>
                    <a:lstStyle/>
                    <a:p>
                      <a:pPr marL="0" indent="0">
                        <a:buFont typeface="Arial" panose="020B0604020202020204" pitchFamily="34" charset="0"/>
                        <a:buNone/>
                      </a:pPr>
                      <a:r>
                        <a:rPr lang="en-US" sz="1400" kern="1200">
                          <a:ln>
                            <a:solidFill>
                              <a:srgbClr val="FFFFFF">
                                <a:alpha val="0"/>
                              </a:srgbClr>
                            </a:solidFill>
                          </a:ln>
                          <a:latin typeface="Segoe UI" panose="020B0502040204020203" pitchFamily="34" charset="0"/>
                          <a:cs typeface="Segoe UI" panose="020B0502040204020203" pitchFamily="34" charset="0"/>
                        </a:rPr>
                        <a:t>Clustering</a:t>
                      </a:r>
                      <a:endParaRPr lang="en-US" sz="1400" kern="1200">
                        <a:ln>
                          <a:solidFill>
                            <a:srgbClr val="FFFFFF">
                              <a:alpha val="0"/>
                            </a:srgbClr>
                          </a:solidFill>
                        </a:ln>
                        <a:gradFill>
                          <a:gsLst>
                            <a:gs pos="85321">
                              <a:srgbClr val="505050"/>
                            </a:gs>
                            <a:gs pos="57000">
                              <a:srgbClr val="505050"/>
                            </a:gs>
                          </a:gsLst>
                        </a:gradFill>
                        <a:latin typeface="Segoe UI" panose="020B0502040204020203" pitchFamily="34" charset="0"/>
                        <a:ea typeface="Segoe UI" pitchFamily="34" charset="0"/>
                        <a:cs typeface="Segoe UI" panose="020B0502040204020203" pitchFamily="34" charset="0"/>
                      </a:endParaRPr>
                    </a:p>
                  </a:txBody>
                  <a:tcPr marL="89642" marR="89642" marT="44821" marB="44821"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285750" indent="-285750">
                        <a:buFont typeface="Arial" panose="020B0604020202020204" pitchFamily="34" charset="0"/>
                        <a:buChar char="•"/>
                      </a:pPr>
                      <a:r>
                        <a:rPr lang="en-US" sz="1400" kern="1200">
                          <a:ln>
                            <a:solidFill>
                              <a:srgbClr val="FFFFFF">
                                <a:alpha val="0"/>
                              </a:srgbClr>
                            </a:solidFill>
                          </a:ln>
                          <a:latin typeface="Segoe UI" panose="020B0502040204020203" pitchFamily="34" charset="0"/>
                          <a:cs typeface="Segoe UI" panose="020B0502040204020203" pitchFamily="34" charset="0"/>
                        </a:rPr>
                        <a:t>k-means and streaming k-means</a:t>
                      </a:r>
                    </a:p>
                    <a:p>
                      <a:pPr marL="285750" indent="-285750">
                        <a:buFont typeface="Arial" panose="020B0604020202020204" pitchFamily="34" charset="0"/>
                        <a:buChar char="•"/>
                      </a:pPr>
                      <a:r>
                        <a:rPr lang="en-US" sz="1400" kern="1200">
                          <a:ln>
                            <a:solidFill>
                              <a:srgbClr val="FFFFFF">
                                <a:alpha val="0"/>
                              </a:srgbClr>
                            </a:solidFill>
                          </a:ln>
                          <a:latin typeface="Segoe UI" panose="020B0502040204020203" pitchFamily="34" charset="0"/>
                          <a:cs typeface="Segoe UI" panose="020B0502040204020203" pitchFamily="34" charset="0"/>
                        </a:rPr>
                        <a:t>Gaussian mixture</a:t>
                      </a:r>
                    </a:p>
                    <a:p>
                      <a:pPr marL="285750" indent="-285750">
                        <a:buFont typeface="Arial" panose="020B0604020202020204" pitchFamily="34" charset="0"/>
                        <a:buChar char="•"/>
                      </a:pPr>
                      <a:r>
                        <a:rPr lang="en-US" sz="1400" kern="1200">
                          <a:ln>
                            <a:solidFill>
                              <a:srgbClr val="FFFFFF">
                                <a:alpha val="0"/>
                              </a:srgbClr>
                            </a:solidFill>
                          </a:ln>
                          <a:latin typeface="Segoe UI" panose="020B0502040204020203" pitchFamily="34" charset="0"/>
                          <a:cs typeface="Segoe UI" panose="020B0502040204020203" pitchFamily="34" charset="0"/>
                        </a:rPr>
                        <a:t>Power iteration clustering (PIC)</a:t>
                      </a:r>
                    </a:p>
                    <a:p>
                      <a:pPr marL="285750" indent="-285750">
                        <a:buFont typeface="Arial" panose="020B0604020202020204" pitchFamily="34" charset="0"/>
                        <a:buChar char="•"/>
                      </a:pPr>
                      <a:r>
                        <a:rPr lang="en-US" sz="1400" kern="1200">
                          <a:ln>
                            <a:solidFill>
                              <a:srgbClr val="FFFFFF">
                                <a:alpha val="0"/>
                              </a:srgbClr>
                            </a:solidFill>
                          </a:ln>
                          <a:latin typeface="Segoe UI" panose="020B0502040204020203" pitchFamily="34" charset="0"/>
                          <a:cs typeface="Segoe UI" panose="020B0502040204020203" pitchFamily="34" charset="0"/>
                        </a:rPr>
                        <a:t>Latent Dirichlet allocation (LDA)</a:t>
                      </a:r>
                      <a:endParaRPr lang="en-US" sz="1400" kern="1200">
                        <a:ln>
                          <a:solidFill>
                            <a:srgbClr val="FFFFFF">
                              <a:alpha val="0"/>
                            </a:srgbClr>
                          </a:solidFill>
                        </a:ln>
                        <a:gradFill>
                          <a:gsLst>
                            <a:gs pos="85321">
                              <a:srgbClr val="505050"/>
                            </a:gs>
                            <a:gs pos="57000">
                              <a:srgbClr val="505050"/>
                            </a:gs>
                          </a:gsLst>
                        </a:gradFill>
                        <a:latin typeface="Segoe UI" panose="020B0502040204020203" pitchFamily="34" charset="0"/>
                        <a:ea typeface="Segoe UI" pitchFamily="34" charset="0"/>
                        <a:cs typeface="Segoe UI" panose="020B0502040204020203" pitchFamily="34" charset="0"/>
                      </a:endParaRPr>
                    </a:p>
                  </a:txBody>
                  <a:tcPr marL="89642" marR="89642" marT="44821" marB="44821"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0002"/>
                  </a:ext>
                </a:extLst>
              </a:tr>
              <a:tr h="513261">
                <a:tc>
                  <a:txBody>
                    <a:bodyPr/>
                    <a:lstStyle/>
                    <a:p>
                      <a:pPr marL="0" indent="0">
                        <a:buFont typeface="Arial" panose="020B0604020202020204" pitchFamily="34" charset="0"/>
                        <a:buNone/>
                      </a:pPr>
                      <a:r>
                        <a:rPr lang="en-US" sz="1400" kern="1200">
                          <a:ln>
                            <a:solidFill>
                              <a:srgbClr val="FFFFFF">
                                <a:alpha val="0"/>
                              </a:srgbClr>
                            </a:solidFill>
                          </a:ln>
                          <a:latin typeface="Segoe UI" panose="020B0502040204020203" pitchFamily="34" charset="0"/>
                          <a:cs typeface="Segoe UI" panose="020B0502040204020203" pitchFamily="34" charset="0"/>
                        </a:rPr>
                        <a:t>Collaborative Filtering</a:t>
                      </a:r>
                      <a:endParaRPr lang="en-US" sz="1400" kern="1200">
                        <a:ln>
                          <a:solidFill>
                            <a:srgbClr val="FFFFFF">
                              <a:alpha val="0"/>
                            </a:srgbClr>
                          </a:solidFill>
                        </a:ln>
                        <a:gradFill>
                          <a:gsLst>
                            <a:gs pos="85321">
                              <a:srgbClr val="505050"/>
                            </a:gs>
                            <a:gs pos="57000">
                              <a:srgbClr val="505050"/>
                            </a:gs>
                          </a:gsLst>
                        </a:gradFill>
                        <a:latin typeface="Segoe UI" panose="020B0502040204020203" pitchFamily="34" charset="0"/>
                        <a:ea typeface="Segoe UI" pitchFamily="34" charset="0"/>
                        <a:cs typeface="Segoe UI" panose="020B0502040204020203" pitchFamily="34" charset="0"/>
                      </a:endParaRPr>
                    </a:p>
                  </a:txBody>
                  <a:tcPr marL="89642" marR="89642" marT="44821" marB="44821"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285750" indent="-285750">
                        <a:buFont typeface="Arial" panose="020B0604020202020204" pitchFamily="34" charset="0"/>
                        <a:buChar char="•"/>
                      </a:pPr>
                      <a:r>
                        <a:rPr lang="en-US" sz="1400" kern="1200">
                          <a:ln>
                            <a:solidFill>
                              <a:srgbClr val="FFFFFF">
                                <a:alpha val="0"/>
                              </a:srgbClr>
                            </a:solidFill>
                          </a:ln>
                          <a:latin typeface="Segoe UI" panose="020B0502040204020203" pitchFamily="34" charset="0"/>
                          <a:cs typeface="Segoe UI" panose="020B0502040204020203" pitchFamily="34" charset="0"/>
                        </a:rPr>
                        <a:t>Alternating least squares (ALS)</a:t>
                      </a:r>
                      <a:endParaRPr lang="en-US" sz="1400" kern="1200">
                        <a:ln>
                          <a:solidFill>
                            <a:srgbClr val="FFFFFF">
                              <a:alpha val="0"/>
                            </a:srgbClr>
                          </a:solidFill>
                        </a:ln>
                        <a:gradFill>
                          <a:gsLst>
                            <a:gs pos="85321">
                              <a:srgbClr val="505050"/>
                            </a:gs>
                            <a:gs pos="57000">
                              <a:srgbClr val="505050"/>
                            </a:gs>
                          </a:gsLst>
                        </a:gradFill>
                        <a:latin typeface="Segoe UI" panose="020B0502040204020203" pitchFamily="34" charset="0"/>
                        <a:ea typeface="Segoe UI" pitchFamily="34" charset="0"/>
                        <a:cs typeface="Segoe UI" panose="020B0502040204020203" pitchFamily="34" charset="0"/>
                      </a:endParaRPr>
                    </a:p>
                  </a:txBody>
                  <a:tcPr marL="89642" marR="89642" marT="44821" marB="44821"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0003"/>
                  </a:ext>
                </a:extLst>
              </a:tr>
              <a:tr h="521736">
                <a:tc>
                  <a:txBody>
                    <a:bodyPr/>
                    <a:lstStyle/>
                    <a:p>
                      <a:pPr marL="0" indent="0">
                        <a:buFont typeface="Arial" panose="020B0604020202020204" pitchFamily="34" charset="0"/>
                        <a:buNone/>
                      </a:pPr>
                      <a:r>
                        <a:rPr lang="en-US" sz="1400" kern="1200">
                          <a:ln>
                            <a:solidFill>
                              <a:srgbClr val="FFFFFF">
                                <a:alpha val="0"/>
                              </a:srgbClr>
                            </a:solidFill>
                          </a:ln>
                          <a:latin typeface="Segoe UI" panose="020B0502040204020203" pitchFamily="34" charset="0"/>
                          <a:cs typeface="Segoe UI" panose="020B0502040204020203" pitchFamily="34" charset="0"/>
                        </a:rPr>
                        <a:t>Dimensionality Reduction</a:t>
                      </a:r>
                      <a:endParaRPr lang="en-US" sz="1400" kern="1200">
                        <a:ln>
                          <a:solidFill>
                            <a:srgbClr val="FFFFFF">
                              <a:alpha val="0"/>
                            </a:srgbClr>
                          </a:solidFill>
                        </a:ln>
                        <a:solidFill>
                          <a:schemeClr val="bg1"/>
                        </a:solidFill>
                        <a:latin typeface="Segoe UI" panose="020B0502040204020203" pitchFamily="34" charset="0"/>
                        <a:ea typeface="Segoe UI" pitchFamily="34" charset="0"/>
                        <a:cs typeface="Segoe UI" panose="020B0502040204020203" pitchFamily="34" charset="0"/>
                      </a:endParaRPr>
                    </a:p>
                  </a:txBody>
                  <a:tcPr marL="89642" marR="89642" marT="44821" marB="44821"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285750" indent="-285750">
                        <a:buFont typeface="Arial" panose="020B0604020202020204" pitchFamily="34" charset="0"/>
                        <a:buChar char="•"/>
                      </a:pPr>
                      <a:r>
                        <a:rPr lang="en-US" sz="1400" kern="1200">
                          <a:ln>
                            <a:solidFill>
                              <a:srgbClr val="FFFFFF">
                                <a:alpha val="0"/>
                              </a:srgbClr>
                            </a:solidFill>
                          </a:ln>
                          <a:latin typeface="Segoe UI" panose="020B0502040204020203" pitchFamily="34" charset="0"/>
                          <a:cs typeface="Segoe UI" panose="020B0502040204020203" pitchFamily="34" charset="0"/>
                        </a:rPr>
                        <a:t>SVD</a:t>
                      </a:r>
                    </a:p>
                    <a:p>
                      <a:pPr marL="285750" indent="-285750">
                        <a:buFont typeface="Arial" panose="020B0604020202020204" pitchFamily="34" charset="0"/>
                        <a:buChar char="•"/>
                      </a:pPr>
                      <a:r>
                        <a:rPr lang="en-US" sz="1400" kern="1200">
                          <a:ln>
                            <a:solidFill>
                              <a:srgbClr val="FFFFFF">
                                <a:alpha val="0"/>
                              </a:srgbClr>
                            </a:solidFill>
                          </a:ln>
                          <a:latin typeface="Segoe UI" panose="020B0502040204020203" pitchFamily="34" charset="0"/>
                          <a:cs typeface="Segoe UI" panose="020B0502040204020203" pitchFamily="34" charset="0"/>
                        </a:rPr>
                        <a:t>PCA</a:t>
                      </a:r>
                      <a:endParaRPr lang="en-US" sz="1400" kern="1200">
                        <a:ln>
                          <a:solidFill>
                            <a:srgbClr val="FFFFFF">
                              <a:alpha val="0"/>
                            </a:srgbClr>
                          </a:solidFill>
                        </a:ln>
                        <a:solidFill>
                          <a:schemeClr val="bg1"/>
                        </a:solidFill>
                        <a:latin typeface="Segoe UI" panose="020B0502040204020203" pitchFamily="34" charset="0"/>
                        <a:ea typeface="Segoe UI" pitchFamily="34" charset="0"/>
                        <a:cs typeface="Segoe UI" panose="020B0502040204020203" pitchFamily="34" charset="0"/>
                      </a:endParaRPr>
                    </a:p>
                  </a:txBody>
                  <a:tcPr marL="89642" marR="89642" marT="44821" marB="44821"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134267278"/>
                  </a:ext>
                </a:extLst>
              </a:tr>
              <a:tr h="521736">
                <a:tc>
                  <a:txBody>
                    <a:bodyPr/>
                    <a:lstStyle/>
                    <a:p>
                      <a:pPr marL="0" indent="0">
                        <a:buFont typeface="Arial" panose="020B0604020202020204" pitchFamily="34" charset="0"/>
                        <a:buNone/>
                      </a:pPr>
                      <a:r>
                        <a:rPr lang="en-US" sz="1400" kern="1200">
                          <a:ln>
                            <a:solidFill>
                              <a:srgbClr val="FFFFFF">
                                <a:alpha val="0"/>
                              </a:srgbClr>
                            </a:solidFill>
                          </a:ln>
                          <a:latin typeface="Segoe UI" panose="020B0502040204020203" pitchFamily="34" charset="0"/>
                          <a:cs typeface="Segoe UI" panose="020B0502040204020203" pitchFamily="34" charset="0"/>
                        </a:rPr>
                        <a:t>Frequent Pattern Mining</a:t>
                      </a:r>
                      <a:endParaRPr lang="en-US" sz="1400" kern="1200">
                        <a:ln>
                          <a:solidFill>
                            <a:srgbClr val="FFFFFF">
                              <a:alpha val="0"/>
                            </a:srgbClr>
                          </a:solidFill>
                        </a:ln>
                        <a:solidFill>
                          <a:schemeClr val="bg1"/>
                        </a:solidFill>
                        <a:latin typeface="Segoe UI" panose="020B0502040204020203" pitchFamily="34" charset="0"/>
                        <a:ea typeface="Segoe UI" pitchFamily="34" charset="0"/>
                        <a:cs typeface="Segoe UI" panose="020B0502040204020203" pitchFamily="34" charset="0"/>
                      </a:endParaRPr>
                    </a:p>
                  </a:txBody>
                  <a:tcPr marL="89642" marR="89642" marT="44821" marB="44821"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285750" indent="-285750">
                        <a:buFont typeface="Arial" panose="020B0604020202020204" pitchFamily="34" charset="0"/>
                        <a:buChar char="•"/>
                      </a:pPr>
                      <a:r>
                        <a:rPr lang="en-US" sz="1400" kern="1200">
                          <a:ln>
                            <a:solidFill>
                              <a:srgbClr val="FFFFFF">
                                <a:alpha val="0"/>
                              </a:srgbClr>
                            </a:solidFill>
                          </a:ln>
                          <a:latin typeface="Segoe UI" panose="020B0502040204020203" pitchFamily="34" charset="0"/>
                          <a:cs typeface="Segoe UI" panose="020B0502040204020203" pitchFamily="34" charset="0"/>
                        </a:rPr>
                        <a:t>FP-growth</a:t>
                      </a:r>
                    </a:p>
                    <a:p>
                      <a:pPr marL="285750" indent="-285750">
                        <a:buFont typeface="Arial" panose="020B0604020202020204" pitchFamily="34" charset="0"/>
                        <a:buChar char="•"/>
                      </a:pPr>
                      <a:r>
                        <a:rPr lang="en-US" sz="1400" kern="1200">
                          <a:ln>
                            <a:solidFill>
                              <a:srgbClr val="FFFFFF">
                                <a:alpha val="0"/>
                              </a:srgbClr>
                            </a:solidFill>
                          </a:ln>
                          <a:latin typeface="Segoe UI" panose="020B0502040204020203" pitchFamily="34" charset="0"/>
                          <a:cs typeface="Segoe UI" panose="020B0502040204020203" pitchFamily="34" charset="0"/>
                        </a:rPr>
                        <a:t>Association rules</a:t>
                      </a:r>
                      <a:endParaRPr lang="en-US" sz="1400" kern="1200">
                        <a:ln>
                          <a:solidFill>
                            <a:srgbClr val="FFFFFF">
                              <a:alpha val="0"/>
                            </a:srgbClr>
                          </a:solidFill>
                        </a:ln>
                        <a:solidFill>
                          <a:schemeClr val="bg1"/>
                        </a:solidFill>
                        <a:latin typeface="Segoe UI" panose="020B0502040204020203" pitchFamily="34" charset="0"/>
                        <a:ea typeface="Segoe UI" pitchFamily="34" charset="0"/>
                        <a:cs typeface="Segoe UI" panose="020B0502040204020203" pitchFamily="34" charset="0"/>
                      </a:endParaRPr>
                    </a:p>
                  </a:txBody>
                  <a:tcPr marL="89642" marR="89642" marT="44821" marB="44821"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148167556"/>
                  </a:ext>
                </a:extLst>
              </a:tr>
              <a:tr h="1168478">
                <a:tc>
                  <a:txBody>
                    <a:bodyPr/>
                    <a:lstStyle/>
                    <a:p>
                      <a:pPr marL="0" indent="0" algn="l" defTabSz="914192" rtl="0" eaLnBrk="1" latinLnBrk="0" hangingPunct="1">
                        <a:buFont typeface="Arial" panose="020B0604020202020204" pitchFamily="34" charset="0"/>
                        <a:buNone/>
                      </a:pPr>
                      <a:r>
                        <a:rPr lang="en-US" sz="1400" kern="1200" dirty="0">
                          <a:ln>
                            <a:solidFill>
                              <a:srgbClr val="FFFFFF">
                                <a:alpha val="0"/>
                              </a:srgbClr>
                            </a:solidFill>
                          </a:ln>
                          <a:solidFill>
                            <a:schemeClr val="tx1"/>
                          </a:solidFill>
                          <a:latin typeface="Segoe UI" panose="020B0502040204020203" pitchFamily="34" charset="0"/>
                          <a:ea typeface="+mn-ea"/>
                          <a:cs typeface="Segoe UI" panose="020B0502040204020203" pitchFamily="34" charset="0"/>
                        </a:rPr>
                        <a:t>Basic Statistics</a:t>
                      </a:r>
                    </a:p>
                  </a:txBody>
                  <a:tcPr marL="89642" marR="89642" marT="44821" marB="44821"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285750" indent="-285750" algn="l" defTabSz="914192" rtl="0" eaLnBrk="1" latinLnBrk="0" hangingPunct="1">
                        <a:buFont typeface="Arial" panose="020B0604020202020204" pitchFamily="34" charset="0"/>
                        <a:buChar char="•"/>
                      </a:pPr>
                      <a:r>
                        <a:rPr lang="en-US" sz="1400" kern="1200" dirty="0">
                          <a:ln>
                            <a:solidFill>
                              <a:srgbClr val="FFFFFF">
                                <a:alpha val="0"/>
                              </a:srgbClr>
                            </a:solidFill>
                          </a:ln>
                          <a:solidFill>
                            <a:schemeClr val="tx1"/>
                          </a:solidFill>
                          <a:latin typeface="Segoe UI" panose="020B0502040204020203" pitchFamily="34" charset="0"/>
                          <a:ea typeface="+mn-ea"/>
                          <a:cs typeface="Segoe UI" panose="020B0502040204020203" pitchFamily="34" charset="0"/>
                        </a:rPr>
                        <a:t>Summary statistics</a:t>
                      </a:r>
                    </a:p>
                    <a:p>
                      <a:pPr marL="285750" indent="-285750" algn="l" defTabSz="914192" rtl="0" eaLnBrk="1" latinLnBrk="0" hangingPunct="1">
                        <a:buFont typeface="Arial" panose="020B0604020202020204" pitchFamily="34" charset="0"/>
                        <a:buChar char="•"/>
                      </a:pPr>
                      <a:r>
                        <a:rPr lang="en-US" sz="1400" kern="1200" dirty="0">
                          <a:ln>
                            <a:solidFill>
                              <a:srgbClr val="FFFFFF">
                                <a:alpha val="0"/>
                              </a:srgbClr>
                            </a:solidFill>
                          </a:ln>
                          <a:solidFill>
                            <a:schemeClr val="tx1"/>
                          </a:solidFill>
                          <a:latin typeface="Segoe UI" panose="020B0502040204020203" pitchFamily="34" charset="0"/>
                          <a:ea typeface="+mn-ea"/>
                          <a:cs typeface="Segoe UI" panose="020B0502040204020203" pitchFamily="34" charset="0"/>
                        </a:rPr>
                        <a:t>Correlations</a:t>
                      </a:r>
                    </a:p>
                    <a:p>
                      <a:pPr marL="285750" indent="-285750" algn="l" defTabSz="914192" rtl="0" eaLnBrk="1" latinLnBrk="0" hangingPunct="1">
                        <a:buFont typeface="Arial" panose="020B0604020202020204" pitchFamily="34" charset="0"/>
                        <a:buChar char="•"/>
                      </a:pPr>
                      <a:r>
                        <a:rPr lang="en-US" sz="1400" kern="1200" dirty="0">
                          <a:ln>
                            <a:solidFill>
                              <a:srgbClr val="FFFFFF">
                                <a:alpha val="0"/>
                              </a:srgbClr>
                            </a:solidFill>
                          </a:ln>
                          <a:solidFill>
                            <a:schemeClr val="tx1"/>
                          </a:solidFill>
                          <a:latin typeface="Segoe UI" panose="020B0502040204020203" pitchFamily="34" charset="0"/>
                          <a:ea typeface="+mn-ea"/>
                          <a:cs typeface="Segoe UI" panose="020B0502040204020203" pitchFamily="34" charset="0"/>
                        </a:rPr>
                        <a:t>Stratified sampling</a:t>
                      </a:r>
                    </a:p>
                    <a:p>
                      <a:pPr marL="285750" indent="-285750" algn="l" defTabSz="914192" rtl="0" eaLnBrk="1" latinLnBrk="0" hangingPunct="1">
                        <a:buFont typeface="Arial" panose="020B0604020202020204" pitchFamily="34" charset="0"/>
                        <a:buChar char="•"/>
                      </a:pPr>
                      <a:r>
                        <a:rPr lang="en-US" sz="1400" kern="1200" dirty="0">
                          <a:ln>
                            <a:solidFill>
                              <a:srgbClr val="FFFFFF">
                                <a:alpha val="0"/>
                              </a:srgbClr>
                            </a:solidFill>
                          </a:ln>
                          <a:solidFill>
                            <a:schemeClr val="tx1"/>
                          </a:solidFill>
                          <a:latin typeface="Segoe UI" panose="020B0502040204020203" pitchFamily="34" charset="0"/>
                          <a:ea typeface="+mn-ea"/>
                          <a:cs typeface="Segoe UI" panose="020B0502040204020203" pitchFamily="34" charset="0"/>
                        </a:rPr>
                        <a:t>Hypothesis testing</a:t>
                      </a:r>
                    </a:p>
                    <a:p>
                      <a:pPr marL="285750" indent="-285750" algn="l" defTabSz="914192" rtl="0" eaLnBrk="1" latinLnBrk="0" hangingPunct="1">
                        <a:buFont typeface="Arial" panose="020B0604020202020204" pitchFamily="34" charset="0"/>
                        <a:buChar char="•"/>
                      </a:pPr>
                      <a:r>
                        <a:rPr lang="en-US" sz="1400" kern="1200" dirty="0">
                          <a:ln>
                            <a:solidFill>
                              <a:srgbClr val="FFFFFF">
                                <a:alpha val="0"/>
                              </a:srgbClr>
                            </a:solidFill>
                          </a:ln>
                          <a:solidFill>
                            <a:schemeClr val="tx1"/>
                          </a:solidFill>
                          <a:latin typeface="Segoe UI" panose="020B0502040204020203" pitchFamily="34" charset="0"/>
                          <a:ea typeface="+mn-ea"/>
                          <a:cs typeface="Segoe UI" panose="020B0502040204020203" pitchFamily="34" charset="0"/>
                        </a:rPr>
                        <a:t>Random data generation</a:t>
                      </a:r>
                    </a:p>
                  </a:txBody>
                  <a:tcPr marL="89642" marR="89642" marT="44821" marB="44821"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612180060"/>
                  </a:ext>
                </a:extLst>
              </a:tr>
            </a:tbl>
          </a:graphicData>
        </a:graphic>
      </p:graphicFrame>
      <p:grpSp>
        <p:nvGrpSpPr>
          <p:cNvPr id="5" name="Group 4">
            <a:extLst>
              <a:ext uri="{FF2B5EF4-FFF2-40B4-BE49-F238E27FC236}">
                <a16:creationId xmlns:a16="http://schemas.microsoft.com/office/drawing/2014/main" id="{AEF0F718-0B98-4E86-B7CE-0302E821A951}"/>
              </a:ext>
            </a:extLst>
          </p:cNvPr>
          <p:cNvGrpSpPr/>
          <p:nvPr/>
        </p:nvGrpSpPr>
        <p:grpSpPr>
          <a:xfrm>
            <a:off x="214685" y="1439183"/>
            <a:ext cx="2733730" cy="4936314"/>
            <a:chOff x="214685" y="1439183"/>
            <a:chExt cx="2733730" cy="4936314"/>
          </a:xfrm>
        </p:grpSpPr>
        <p:sp>
          <p:nvSpPr>
            <p:cNvPr id="2" name="Rectangle 1">
              <a:extLst>
                <a:ext uri="{FF2B5EF4-FFF2-40B4-BE49-F238E27FC236}">
                  <a16:creationId xmlns:a16="http://schemas.microsoft.com/office/drawing/2014/main" id="{48E162F9-01B8-4B1B-8366-04C877ABE673}"/>
                </a:ext>
              </a:extLst>
            </p:cNvPr>
            <p:cNvSpPr/>
            <p:nvPr/>
          </p:nvSpPr>
          <p:spPr bwMode="auto">
            <a:xfrm>
              <a:off x="214685" y="3184794"/>
              <a:ext cx="2732213" cy="117679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 name="Right Triangle 2">
              <a:extLst>
                <a:ext uri="{FF2B5EF4-FFF2-40B4-BE49-F238E27FC236}">
                  <a16:creationId xmlns:a16="http://schemas.microsoft.com/office/drawing/2014/main" id="{7B6FC0E9-1591-4838-9C28-DD38CC622C4F}"/>
                </a:ext>
              </a:extLst>
            </p:cNvPr>
            <p:cNvSpPr/>
            <p:nvPr/>
          </p:nvSpPr>
          <p:spPr bwMode="auto">
            <a:xfrm flipH="1">
              <a:off x="1595176" y="1439183"/>
              <a:ext cx="1351722" cy="1773142"/>
            </a:xfrm>
            <a:prstGeom prst="rtTriangl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9" name="Right Triangle 8">
              <a:extLst>
                <a:ext uri="{FF2B5EF4-FFF2-40B4-BE49-F238E27FC236}">
                  <a16:creationId xmlns:a16="http://schemas.microsoft.com/office/drawing/2014/main" id="{A5050AB8-8991-45D1-904D-D5128C68CC53}"/>
                </a:ext>
              </a:extLst>
            </p:cNvPr>
            <p:cNvSpPr/>
            <p:nvPr/>
          </p:nvSpPr>
          <p:spPr bwMode="auto">
            <a:xfrm flipH="1" flipV="1">
              <a:off x="1596693" y="4354095"/>
              <a:ext cx="1351722" cy="2021402"/>
            </a:xfrm>
            <a:prstGeom prst="rtTriangl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sp>
        <p:nvSpPr>
          <p:cNvPr id="4" name="TextBox 3">
            <a:extLst>
              <a:ext uri="{FF2B5EF4-FFF2-40B4-BE49-F238E27FC236}">
                <a16:creationId xmlns:a16="http://schemas.microsoft.com/office/drawing/2014/main" id="{78086B26-FA93-4B03-8851-01C77C0B6D0D}"/>
              </a:ext>
            </a:extLst>
          </p:cNvPr>
          <p:cNvSpPr txBox="1"/>
          <p:nvPr/>
        </p:nvSpPr>
        <p:spPr>
          <a:xfrm>
            <a:off x="214685" y="3320993"/>
            <a:ext cx="1616379" cy="849463"/>
          </a:xfrm>
          <a:prstGeom prst="rect">
            <a:avLst/>
          </a:prstGeom>
          <a:noFill/>
        </p:spPr>
        <p:txBody>
          <a:bodyPr wrap="square" lIns="182880" tIns="146304" rIns="182880" bIns="146304" rtlCol="0">
            <a:spAutoFit/>
          </a:bodyPr>
          <a:lstStyle/>
          <a:p>
            <a:pPr>
              <a:lnSpc>
                <a:spcPct val="90000"/>
              </a:lnSpc>
              <a:spcAft>
                <a:spcPts val="600"/>
              </a:spcAft>
            </a:pPr>
            <a:r>
              <a:rPr lang="en-US" sz="2000">
                <a:solidFill>
                  <a:schemeClr val="bg1"/>
                </a:solidFill>
              </a:rPr>
              <a:t>Spark ML Algorithms</a:t>
            </a:r>
          </a:p>
        </p:txBody>
      </p:sp>
      <p:sp>
        <p:nvSpPr>
          <p:cNvPr id="7" name="Title 6">
            <a:extLst>
              <a:ext uri="{FF2B5EF4-FFF2-40B4-BE49-F238E27FC236}">
                <a16:creationId xmlns:a16="http://schemas.microsoft.com/office/drawing/2014/main" id="{3E91394B-6A7E-4417-A72D-84962CE6CD12}"/>
              </a:ext>
            </a:extLst>
          </p:cNvPr>
          <p:cNvSpPr>
            <a:spLocks noGrp="1"/>
          </p:cNvSpPr>
          <p:nvPr>
            <p:ph type="title"/>
          </p:nvPr>
        </p:nvSpPr>
        <p:spPr>
          <a:xfrm>
            <a:off x="588263" y="457200"/>
            <a:ext cx="11018520" cy="523220"/>
          </a:xfrm>
        </p:spPr>
        <p:txBody>
          <a:bodyPr/>
          <a:lstStyle/>
          <a:p>
            <a:r>
              <a:rPr lang="en-US" sz="3400" cap="none" spc="-147" dirty="0">
                <a:solidFill>
                  <a:schemeClr val="tx2"/>
                </a:solidFill>
                <a:latin typeface="+mj-lt"/>
                <a:ea typeface="+mn-ea"/>
                <a:cs typeface="Segoe UI" pitchFamily="34" charset="0"/>
              </a:rPr>
              <a:t>Modeling with Spark ML Algorithms</a:t>
            </a:r>
          </a:p>
        </p:txBody>
      </p:sp>
    </p:spTree>
    <p:extLst>
      <p:ext uri="{BB962C8B-B14F-4D97-AF65-F5344CB8AC3E}">
        <p14:creationId xmlns:p14="http://schemas.microsoft.com/office/powerpoint/2010/main" val="2386104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EB78CA8-1237-46DD-B1B8-744AB40C611F}"/>
              </a:ext>
            </a:extLst>
          </p:cNvPr>
          <p:cNvSpPr>
            <a:spLocks noGrp="1"/>
          </p:cNvSpPr>
          <p:nvPr>
            <p:ph type="body" sz="quarter" idx="10"/>
          </p:nvPr>
        </p:nvSpPr>
        <p:spPr/>
        <p:txBody>
          <a:bodyPr/>
          <a:lstStyle/>
          <a:p>
            <a:endParaRPr lang="en-US"/>
          </a:p>
        </p:txBody>
      </p:sp>
      <p:sp>
        <p:nvSpPr>
          <p:cNvPr id="3" name="Title 2">
            <a:extLst>
              <a:ext uri="{FF2B5EF4-FFF2-40B4-BE49-F238E27FC236}">
                <a16:creationId xmlns:a16="http://schemas.microsoft.com/office/drawing/2014/main" id="{C03BB0F4-B8FC-464A-A9C7-9F0C54A0A85F}"/>
              </a:ext>
            </a:extLst>
          </p:cNvPr>
          <p:cNvSpPr>
            <a:spLocks noGrp="1"/>
          </p:cNvSpPr>
          <p:nvPr>
            <p:ph type="title"/>
          </p:nvPr>
        </p:nvSpPr>
        <p:spPr/>
        <p:txBody>
          <a:bodyPr/>
          <a:lstStyle/>
          <a:p>
            <a:endParaRPr lang="en-US"/>
          </a:p>
        </p:txBody>
      </p:sp>
      <p:pic>
        <p:nvPicPr>
          <p:cNvPr id="2050" name="Picture 2">
            <a:extLst>
              <a:ext uri="{FF2B5EF4-FFF2-40B4-BE49-F238E27FC236}">
                <a16:creationId xmlns:a16="http://schemas.microsoft.com/office/drawing/2014/main" id="{07A31EAD-6726-472E-8768-628A26466F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059378"/>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0B105FF4-5322-4B41-BA12-B1B509F3C2FA}"/>
              </a:ext>
            </a:extLst>
          </p:cNvPr>
          <p:cNvSpPr>
            <a:spLocks noGrp="1"/>
          </p:cNvSpPr>
          <p:nvPr>
            <p:ph type="title"/>
          </p:nvPr>
        </p:nvSpPr>
        <p:spPr>
          <a:xfrm>
            <a:off x="588263" y="2990440"/>
            <a:ext cx="4167887" cy="543097"/>
          </a:xfrm>
        </p:spPr>
        <p:txBody>
          <a:bodyPr/>
          <a:lstStyle/>
          <a:p>
            <a:r>
              <a:rPr lang="en-US" dirty="0"/>
              <a:t>Mentimeter Poll</a:t>
            </a:r>
          </a:p>
        </p:txBody>
      </p:sp>
      <p:sp>
        <p:nvSpPr>
          <p:cNvPr id="10" name="Text Placeholder 9">
            <a:extLst>
              <a:ext uri="{FF2B5EF4-FFF2-40B4-BE49-F238E27FC236}">
                <a16:creationId xmlns:a16="http://schemas.microsoft.com/office/drawing/2014/main" id="{9AFD0CC0-3A23-4586-AA8D-77DD85ABA710}"/>
              </a:ext>
            </a:extLst>
          </p:cNvPr>
          <p:cNvSpPr>
            <a:spLocks noGrp="1"/>
          </p:cNvSpPr>
          <p:nvPr>
            <p:ph type="body" sz="quarter" idx="12"/>
          </p:nvPr>
        </p:nvSpPr>
        <p:spPr>
          <a:xfrm>
            <a:off x="582042" y="3962401"/>
            <a:ext cx="4164583" cy="2413994"/>
          </a:xfrm>
        </p:spPr>
        <p:txBody>
          <a:bodyPr/>
          <a:lstStyle/>
          <a:p>
            <a:r>
              <a:rPr lang="en-US" dirty="0"/>
              <a:t>Scan QR Code </a:t>
            </a:r>
            <a:br>
              <a:rPr lang="en-US" dirty="0"/>
            </a:br>
            <a:endParaRPr lang="en-US" dirty="0"/>
          </a:p>
          <a:p>
            <a:r>
              <a:rPr lang="en-US" dirty="0"/>
              <a:t>or</a:t>
            </a:r>
            <a:br>
              <a:rPr lang="en-US" dirty="0"/>
            </a:br>
            <a:br>
              <a:rPr lang="en-US" dirty="0"/>
            </a:br>
            <a:r>
              <a:rPr lang="en-US" dirty="0"/>
              <a:t>Go to </a:t>
            </a:r>
            <a:r>
              <a:rPr lang="en-US" dirty="0">
                <a:hlinkClick r:id="rId3"/>
              </a:rPr>
              <a:t>www.menti.com</a:t>
            </a:r>
            <a:r>
              <a:rPr lang="en-US" dirty="0"/>
              <a:t> and use code</a:t>
            </a:r>
          </a:p>
          <a:p>
            <a:endParaRPr lang="en-US" dirty="0"/>
          </a:p>
          <a:p>
            <a:r>
              <a:rPr lang="en-US" b="1" i="0" dirty="0">
                <a:effectLst/>
                <a:latin typeface="MentiText"/>
              </a:rPr>
              <a:t>9044 6679</a:t>
            </a:r>
            <a:endParaRPr lang="en-US" dirty="0"/>
          </a:p>
          <a:p>
            <a:endParaRPr lang="en-US" dirty="0"/>
          </a:p>
        </p:txBody>
      </p:sp>
      <p:pic>
        <p:nvPicPr>
          <p:cNvPr id="2050" name="Picture 2" descr="QR code for your presentation">
            <a:extLst>
              <a:ext uri="{FF2B5EF4-FFF2-40B4-BE49-F238E27FC236}">
                <a16:creationId xmlns:a16="http://schemas.microsoft.com/office/drawing/2014/main" id="{ADBB6E81-3448-44C8-B704-A2CD3D74F2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08054" y="1047750"/>
            <a:ext cx="4762500" cy="4762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7848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3B86-B3C5-4D87-AE5B-33045B95E404}"/>
              </a:ext>
            </a:extLst>
          </p:cNvPr>
          <p:cNvSpPr>
            <a:spLocks noGrp="1"/>
          </p:cNvSpPr>
          <p:nvPr>
            <p:ph type="title"/>
          </p:nvPr>
        </p:nvSpPr>
        <p:spPr>
          <a:xfrm>
            <a:off x="369899" y="275180"/>
            <a:ext cx="11018520" cy="553998"/>
          </a:xfrm>
        </p:spPr>
        <p:txBody>
          <a:bodyPr/>
          <a:lstStyle/>
          <a:p>
            <a:r>
              <a:rPr lang="en-US" dirty="0"/>
              <a:t>Modeling with Azure Machine Learning – Code Free</a:t>
            </a:r>
          </a:p>
        </p:txBody>
      </p:sp>
      <p:pic>
        <p:nvPicPr>
          <p:cNvPr id="1026" name="Picture 2" descr="Screenshot of the Spark table, with Machine Learning and Enrich with new model highlighted.">
            <a:extLst>
              <a:ext uri="{FF2B5EF4-FFF2-40B4-BE49-F238E27FC236}">
                <a16:creationId xmlns:a16="http://schemas.microsoft.com/office/drawing/2014/main" id="{0DEAD5E4-46B1-4256-8BD6-5E6F48B87B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131" y="1139857"/>
            <a:ext cx="5425981" cy="180268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creenshot of configuration specifications for training a machine learning model.">
            <a:extLst>
              <a:ext uri="{FF2B5EF4-FFF2-40B4-BE49-F238E27FC236}">
                <a16:creationId xmlns:a16="http://schemas.microsoft.com/office/drawing/2014/main" id="{A27DD568-C779-47CD-BE8F-66061858C0B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131" y="3059164"/>
            <a:ext cx="4138810" cy="502237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Screenshot of Enrich with new model, with Regression highlighted.">
            <a:extLst>
              <a:ext uri="{FF2B5EF4-FFF2-40B4-BE49-F238E27FC236}">
                <a16:creationId xmlns:a16="http://schemas.microsoft.com/office/drawing/2014/main" id="{5A643477-5884-409A-9BE4-D9DBFED2D0D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57959" y="3071198"/>
            <a:ext cx="3855290" cy="4604604"/>
          </a:xfrm>
          <a:prstGeom prst="rect">
            <a:avLst/>
          </a:prstGeom>
          <a:noFill/>
          <a:extLst>
            <a:ext uri="{909E8E84-426E-40DD-AFC4-6F175D3DCCD1}">
              <a14:hiddenFill xmlns:a14="http://schemas.microsoft.com/office/drawing/2010/main">
                <a:solidFill>
                  <a:srgbClr val="FFFFFF"/>
                </a:solidFill>
              </a14:hiddenFill>
            </a:ext>
          </a:extLst>
        </p:spPr>
      </p:pic>
      <p:pic>
        <p:nvPicPr>
          <p:cNvPr id="11" name="Graphic 10" descr="Badge 1 outline">
            <a:extLst>
              <a:ext uri="{FF2B5EF4-FFF2-40B4-BE49-F238E27FC236}">
                <a16:creationId xmlns:a16="http://schemas.microsoft.com/office/drawing/2014/main" id="{3E68D09A-51AB-4027-83C3-AAAF0810D77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615712" y="1110596"/>
            <a:ext cx="914400" cy="914400"/>
          </a:xfrm>
          <a:prstGeom prst="rect">
            <a:avLst/>
          </a:prstGeom>
        </p:spPr>
      </p:pic>
      <p:pic>
        <p:nvPicPr>
          <p:cNvPr id="13" name="Graphic 12" descr="Badge outline">
            <a:extLst>
              <a:ext uri="{FF2B5EF4-FFF2-40B4-BE49-F238E27FC236}">
                <a16:creationId xmlns:a16="http://schemas.microsoft.com/office/drawing/2014/main" id="{A52EF808-2A30-42F7-9280-C47AF76D245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328541" y="3003837"/>
            <a:ext cx="914400" cy="914400"/>
          </a:xfrm>
          <a:prstGeom prst="rect">
            <a:avLst/>
          </a:prstGeom>
        </p:spPr>
      </p:pic>
      <p:pic>
        <p:nvPicPr>
          <p:cNvPr id="15" name="Graphic 14" descr="Badge 3 outline">
            <a:extLst>
              <a:ext uri="{FF2B5EF4-FFF2-40B4-BE49-F238E27FC236}">
                <a16:creationId xmlns:a16="http://schemas.microsoft.com/office/drawing/2014/main" id="{AA0C0B6B-A535-4748-AAC5-3CB7401B38B9}"/>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277648" y="3003837"/>
            <a:ext cx="914400" cy="914400"/>
          </a:xfrm>
          <a:prstGeom prst="rect">
            <a:avLst/>
          </a:prstGeom>
        </p:spPr>
      </p:pic>
      <p:pic>
        <p:nvPicPr>
          <p:cNvPr id="16" name="Picture 15">
            <a:extLst>
              <a:ext uri="{FF2B5EF4-FFF2-40B4-BE49-F238E27FC236}">
                <a16:creationId xmlns:a16="http://schemas.microsoft.com/office/drawing/2014/main" id="{CBEC5293-63B4-4E19-952E-9489A93F75C3}"/>
              </a:ext>
            </a:extLst>
          </p:cNvPr>
          <p:cNvPicPr>
            <a:picLocks noChangeAspect="1"/>
          </p:cNvPicPr>
          <p:nvPr/>
        </p:nvPicPr>
        <p:blipFill>
          <a:blip r:embed="rId12"/>
          <a:stretch>
            <a:fillRect/>
          </a:stretch>
        </p:blipFill>
        <p:spPr>
          <a:xfrm>
            <a:off x="8099030" y="1139857"/>
            <a:ext cx="4185790" cy="4960692"/>
          </a:xfrm>
          <a:prstGeom prst="rect">
            <a:avLst/>
          </a:prstGeom>
        </p:spPr>
      </p:pic>
      <p:pic>
        <p:nvPicPr>
          <p:cNvPr id="18" name="Graphic 17" descr="Badge 4 outline">
            <a:extLst>
              <a:ext uri="{FF2B5EF4-FFF2-40B4-BE49-F238E27FC236}">
                <a16:creationId xmlns:a16="http://schemas.microsoft.com/office/drawing/2014/main" id="{34DE7F18-7A40-4480-BF0F-E23EC07A19AE}"/>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1277600" y="1139857"/>
            <a:ext cx="914400" cy="914400"/>
          </a:xfrm>
          <a:prstGeom prst="rect">
            <a:avLst/>
          </a:prstGeom>
        </p:spPr>
      </p:pic>
    </p:spTree>
    <p:extLst>
      <p:ext uri="{BB962C8B-B14F-4D97-AF65-F5344CB8AC3E}">
        <p14:creationId xmlns:p14="http://schemas.microsoft.com/office/powerpoint/2010/main" val="3324304505"/>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16F800-D0C6-451F-8E19-8A12CA111F8E}"/>
              </a:ext>
            </a:extLst>
          </p:cNvPr>
          <p:cNvSpPr>
            <a:spLocks noGrp="1"/>
          </p:cNvSpPr>
          <p:nvPr>
            <p:ph type="title"/>
          </p:nvPr>
        </p:nvSpPr>
        <p:spPr/>
        <p:txBody>
          <a:bodyPr/>
          <a:lstStyle/>
          <a:p>
            <a:r>
              <a:rPr lang="en-US" dirty="0"/>
              <a:t>Modeling with Azure Machine Learning – With Code</a:t>
            </a:r>
          </a:p>
        </p:txBody>
      </p:sp>
      <p:pic>
        <p:nvPicPr>
          <p:cNvPr id="4" name="Picture 3">
            <a:extLst>
              <a:ext uri="{FF2B5EF4-FFF2-40B4-BE49-F238E27FC236}">
                <a16:creationId xmlns:a16="http://schemas.microsoft.com/office/drawing/2014/main" id="{A8F79D09-28FC-4110-86E5-5E1A55712CFE}"/>
              </a:ext>
            </a:extLst>
          </p:cNvPr>
          <p:cNvPicPr>
            <a:picLocks noChangeAspect="1"/>
          </p:cNvPicPr>
          <p:nvPr/>
        </p:nvPicPr>
        <p:blipFill rotWithShape="1">
          <a:blip r:embed="rId3"/>
          <a:srcRect r="15181"/>
          <a:stretch/>
        </p:blipFill>
        <p:spPr>
          <a:xfrm>
            <a:off x="295702" y="1011198"/>
            <a:ext cx="5214874" cy="2946653"/>
          </a:xfrm>
          <a:prstGeom prst="rect">
            <a:avLst/>
          </a:prstGeom>
        </p:spPr>
      </p:pic>
      <p:pic>
        <p:nvPicPr>
          <p:cNvPr id="5" name="Picture 4">
            <a:extLst>
              <a:ext uri="{FF2B5EF4-FFF2-40B4-BE49-F238E27FC236}">
                <a16:creationId xmlns:a16="http://schemas.microsoft.com/office/drawing/2014/main" id="{D51E0ED4-70F8-4323-BFE2-78FF7EBD3A77}"/>
              </a:ext>
            </a:extLst>
          </p:cNvPr>
          <p:cNvPicPr>
            <a:picLocks noChangeAspect="1"/>
          </p:cNvPicPr>
          <p:nvPr/>
        </p:nvPicPr>
        <p:blipFill rotWithShape="1">
          <a:blip r:embed="rId4"/>
          <a:srcRect l="18708" r="18301"/>
          <a:stretch/>
        </p:blipFill>
        <p:spPr>
          <a:xfrm>
            <a:off x="5672919" y="1011198"/>
            <a:ext cx="6632813" cy="5300447"/>
          </a:xfrm>
          <a:prstGeom prst="rect">
            <a:avLst/>
          </a:prstGeom>
        </p:spPr>
      </p:pic>
    </p:spTree>
    <p:extLst>
      <p:ext uri="{BB962C8B-B14F-4D97-AF65-F5344CB8AC3E}">
        <p14:creationId xmlns:p14="http://schemas.microsoft.com/office/powerpoint/2010/main" val="1233767769"/>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04CD4CB-C0EC-4557-BF7A-D8A40CF2425D}"/>
              </a:ext>
            </a:extLst>
          </p:cNvPr>
          <p:cNvSpPr>
            <a:spLocks noGrp="1"/>
          </p:cNvSpPr>
          <p:nvPr>
            <p:ph type="title"/>
          </p:nvPr>
        </p:nvSpPr>
        <p:spPr>
          <a:xfrm>
            <a:off x="427980" y="0"/>
            <a:ext cx="11336039" cy="739343"/>
          </a:xfrm>
        </p:spPr>
        <p:txBody>
          <a:bodyPr/>
          <a:lstStyle/>
          <a:p>
            <a:r>
              <a:rPr lang="en-US" dirty="0"/>
              <a:t>Model deployment and scoring – Code Free</a:t>
            </a:r>
          </a:p>
        </p:txBody>
      </p:sp>
      <p:pic>
        <p:nvPicPr>
          <p:cNvPr id="4" name="Picture 3">
            <a:extLst>
              <a:ext uri="{FF2B5EF4-FFF2-40B4-BE49-F238E27FC236}">
                <a16:creationId xmlns:a16="http://schemas.microsoft.com/office/drawing/2014/main" id="{48348F58-1014-4886-93A9-4F48F3AE8275}"/>
              </a:ext>
            </a:extLst>
          </p:cNvPr>
          <p:cNvPicPr>
            <a:picLocks noChangeAspect="1"/>
          </p:cNvPicPr>
          <p:nvPr/>
        </p:nvPicPr>
        <p:blipFill rotWithShape="1">
          <a:blip r:embed="rId3"/>
          <a:srcRect r="18362"/>
          <a:stretch/>
        </p:blipFill>
        <p:spPr>
          <a:xfrm>
            <a:off x="188687" y="843418"/>
            <a:ext cx="3852480" cy="3487242"/>
          </a:xfrm>
          <a:prstGeom prst="rect">
            <a:avLst/>
          </a:prstGeom>
        </p:spPr>
      </p:pic>
      <p:pic>
        <p:nvPicPr>
          <p:cNvPr id="5" name="Picture 4">
            <a:extLst>
              <a:ext uri="{FF2B5EF4-FFF2-40B4-BE49-F238E27FC236}">
                <a16:creationId xmlns:a16="http://schemas.microsoft.com/office/drawing/2014/main" id="{F4055888-840C-4ABB-AF63-654D43F2F407}"/>
              </a:ext>
            </a:extLst>
          </p:cNvPr>
          <p:cNvPicPr>
            <a:picLocks noChangeAspect="1"/>
          </p:cNvPicPr>
          <p:nvPr/>
        </p:nvPicPr>
        <p:blipFill rotWithShape="1">
          <a:blip r:embed="rId4"/>
          <a:srcRect b="55735"/>
          <a:stretch/>
        </p:blipFill>
        <p:spPr>
          <a:xfrm>
            <a:off x="188687" y="4434735"/>
            <a:ext cx="5065167" cy="2567832"/>
          </a:xfrm>
          <a:prstGeom prst="rect">
            <a:avLst/>
          </a:prstGeom>
        </p:spPr>
      </p:pic>
      <p:pic>
        <p:nvPicPr>
          <p:cNvPr id="6" name="Picture 5">
            <a:extLst>
              <a:ext uri="{FF2B5EF4-FFF2-40B4-BE49-F238E27FC236}">
                <a16:creationId xmlns:a16="http://schemas.microsoft.com/office/drawing/2014/main" id="{7865597D-C059-45FA-B13C-6C1B67E4CC3B}"/>
              </a:ext>
            </a:extLst>
          </p:cNvPr>
          <p:cNvPicPr>
            <a:picLocks noChangeAspect="1"/>
          </p:cNvPicPr>
          <p:nvPr/>
        </p:nvPicPr>
        <p:blipFill>
          <a:blip r:embed="rId5"/>
          <a:stretch>
            <a:fillRect/>
          </a:stretch>
        </p:blipFill>
        <p:spPr>
          <a:xfrm>
            <a:off x="6938147" y="798945"/>
            <a:ext cx="4567248" cy="5925078"/>
          </a:xfrm>
          <a:prstGeom prst="rect">
            <a:avLst/>
          </a:prstGeom>
        </p:spPr>
      </p:pic>
      <p:pic>
        <p:nvPicPr>
          <p:cNvPr id="7" name="Graphic 6" descr="Badge 1 outline">
            <a:extLst>
              <a:ext uri="{FF2B5EF4-FFF2-40B4-BE49-F238E27FC236}">
                <a16:creationId xmlns:a16="http://schemas.microsoft.com/office/drawing/2014/main" id="{AD91035C-D741-4972-8034-B461A169175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126767" y="1215439"/>
            <a:ext cx="914400" cy="914400"/>
          </a:xfrm>
          <a:prstGeom prst="rect">
            <a:avLst/>
          </a:prstGeom>
        </p:spPr>
      </p:pic>
      <p:pic>
        <p:nvPicPr>
          <p:cNvPr id="8" name="Graphic 7" descr="Badge outline">
            <a:extLst>
              <a:ext uri="{FF2B5EF4-FFF2-40B4-BE49-F238E27FC236}">
                <a16:creationId xmlns:a16="http://schemas.microsoft.com/office/drawing/2014/main" id="{3A75F6B3-517B-4543-A5EE-080F600F8D4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339454" y="4434735"/>
            <a:ext cx="914400" cy="914400"/>
          </a:xfrm>
          <a:prstGeom prst="rect">
            <a:avLst/>
          </a:prstGeom>
        </p:spPr>
      </p:pic>
      <p:pic>
        <p:nvPicPr>
          <p:cNvPr id="9" name="Graphic 8" descr="Badge 3 outline">
            <a:extLst>
              <a:ext uri="{FF2B5EF4-FFF2-40B4-BE49-F238E27FC236}">
                <a16:creationId xmlns:a16="http://schemas.microsoft.com/office/drawing/2014/main" id="{AC5A40EA-CCD0-4568-BAAC-6CFB5CD6EEA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0590995" y="758239"/>
            <a:ext cx="914400" cy="914400"/>
          </a:xfrm>
          <a:prstGeom prst="rect">
            <a:avLst/>
          </a:prstGeom>
        </p:spPr>
      </p:pic>
    </p:spTree>
    <p:extLst>
      <p:ext uri="{BB962C8B-B14F-4D97-AF65-F5344CB8AC3E}">
        <p14:creationId xmlns:p14="http://schemas.microsoft.com/office/powerpoint/2010/main" val="3233603570"/>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04CD4CB-C0EC-4557-BF7A-D8A40CF2425D}"/>
              </a:ext>
            </a:extLst>
          </p:cNvPr>
          <p:cNvSpPr>
            <a:spLocks noGrp="1"/>
          </p:cNvSpPr>
          <p:nvPr>
            <p:ph type="title"/>
          </p:nvPr>
        </p:nvSpPr>
        <p:spPr>
          <a:xfrm>
            <a:off x="427980" y="0"/>
            <a:ext cx="11336039" cy="739343"/>
          </a:xfrm>
        </p:spPr>
        <p:txBody>
          <a:bodyPr/>
          <a:lstStyle/>
          <a:p>
            <a:r>
              <a:rPr lang="en-US" dirty="0"/>
              <a:t>Model deployment and scoring – Code Free (</a:t>
            </a:r>
            <a:r>
              <a:rPr lang="en-US" dirty="0" err="1"/>
              <a:t>cont</a:t>
            </a:r>
            <a:r>
              <a:rPr lang="en-US" dirty="0"/>
              <a:t>…)</a:t>
            </a:r>
          </a:p>
        </p:txBody>
      </p:sp>
      <p:pic>
        <p:nvPicPr>
          <p:cNvPr id="2050" name="Picture 2" descr="Screenshot that shows selections for creating a stored procedure.">
            <a:extLst>
              <a:ext uri="{FF2B5EF4-FFF2-40B4-BE49-F238E27FC236}">
                <a16:creationId xmlns:a16="http://schemas.microsoft.com/office/drawing/2014/main" id="{21464437-B601-4692-8676-821A3C7C0F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9395" y="846161"/>
            <a:ext cx="4450307" cy="586853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Screenshot that shows scoring and predictions.">
            <a:extLst>
              <a:ext uri="{FF2B5EF4-FFF2-40B4-BE49-F238E27FC236}">
                <a16:creationId xmlns:a16="http://schemas.microsoft.com/office/drawing/2014/main" id="{D5F0AC3A-5CDF-4052-B69F-7A2C7F0CBC2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7836"/>
          <a:stretch/>
        </p:blipFill>
        <p:spPr bwMode="auto">
          <a:xfrm>
            <a:off x="5575634" y="815956"/>
            <a:ext cx="5573012" cy="5928945"/>
          </a:xfrm>
          <a:prstGeom prst="rect">
            <a:avLst/>
          </a:prstGeom>
          <a:noFill/>
          <a:extLst>
            <a:ext uri="{909E8E84-426E-40DD-AFC4-6F175D3DCCD1}">
              <a14:hiddenFill xmlns:a14="http://schemas.microsoft.com/office/drawing/2010/main">
                <a:solidFill>
                  <a:srgbClr val="FFFFFF"/>
                </a:solidFill>
              </a14:hiddenFill>
            </a:ext>
          </a:extLst>
        </p:spPr>
      </p:pic>
      <p:pic>
        <p:nvPicPr>
          <p:cNvPr id="10" name="Graphic 9" descr="Badge 4 outline">
            <a:extLst>
              <a:ext uri="{FF2B5EF4-FFF2-40B4-BE49-F238E27FC236}">
                <a16:creationId xmlns:a16="http://schemas.microsoft.com/office/drawing/2014/main" id="{FBE9FB53-99BF-4DFF-9880-FB8832443C8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865302" y="1037492"/>
            <a:ext cx="914400" cy="914400"/>
          </a:xfrm>
          <a:prstGeom prst="rect">
            <a:avLst/>
          </a:prstGeom>
        </p:spPr>
      </p:pic>
      <p:pic>
        <p:nvPicPr>
          <p:cNvPr id="12" name="Graphic 11" descr="Badge 5 outline">
            <a:extLst>
              <a:ext uri="{FF2B5EF4-FFF2-40B4-BE49-F238E27FC236}">
                <a16:creationId xmlns:a16="http://schemas.microsoft.com/office/drawing/2014/main" id="{28275EC8-8D5D-43B2-ACC5-D2A5FE3C625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234246" y="1705708"/>
            <a:ext cx="914400" cy="914400"/>
          </a:xfrm>
          <a:prstGeom prst="rect">
            <a:avLst/>
          </a:prstGeom>
        </p:spPr>
      </p:pic>
    </p:spTree>
    <p:extLst>
      <p:ext uri="{BB962C8B-B14F-4D97-AF65-F5344CB8AC3E}">
        <p14:creationId xmlns:p14="http://schemas.microsoft.com/office/powerpoint/2010/main" val="81389900"/>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BEBE69-6B01-4698-8DDF-A5D642D4DFF6}"/>
              </a:ext>
            </a:extLst>
          </p:cNvPr>
          <p:cNvSpPr>
            <a:spLocks noGrp="1"/>
          </p:cNvSpPr>
          <p:nvPr>
            <p:ph type="title"/>
          </p:nvPr>
        </p:nvSpPr>
        <p:spPr>
          <a:xfrm>
            <a:off x="426426" y="341123"/>
            <a:ext cx="5378630" cy="788791"/>
          </a:xfrm>
        </p:spPr>
        <p:txBody>
          <a:bodyPr/>
          <a:lstStyle/>
          <a:p>
            <a:r>
              <a:rPr lang="en-US" dirty="0"/>
              <a:t>Predict</a:t>
            </a:r>
          </a:p>
        </p:txBody>
      </p:sp>
      <p:sp>
        <p:nvSpPr>
          <p:cNvPr id="4" name="Text Placeholder 3">
            <a:extLst>
              <a:ext uri="{FF2B5EF4-FFF2-40B4-BE49-F238E27FC236}">
                <a16:creationId xmlns:a16="http://schemas.microsoft.com/office/drawing/2014/main" id="{FBE7CA56-4768-42B8-8F9B-297C5C511367}"/>
              </a:ext>
            </a:extLst>
          </p:cNvPr>
          <p:cNvSpPr>
            <a:spLocks noGrp="1"/>
          </p:cNvSpPr>
          <p:nvPr>
            <p:ph type="body" sz="quarter" idx="11"/>
          </p:nvPr>
        </p:nvSpPr>
        <p:spPr>
          <a:xfrm>
            <a:off x="426424" y="1129914"/>
            <a:ext cx="5129249" cy="5666663"/>
          </a:xfrm>
        </p:spPr>
        <p:txBody>
          <a:bodyPr/>
          <a:lstStyle/>
          <a:p>
            <a:r>
              <a:rPr lang="en-US" sz="1800" dirty="0">
                <a:solidFill>
                  <a:schemeClr val="tx2"/>
                </a:solidFill>
                <a:latin typeface="+mj-lt"/>
              </a:rPr>
              <a:t>Overview</a:t>
            </a:r>
            <a:endParaRPr lang="en-US" dirty="0">
              <a:solidFill>
                <a:schemeClr val="tx2"/>
              </a:solidFill>
              <a:latin typeface="+mj-lt"/>
            </a:endParaRPr>
          </a:p>
          <a:p>
            <a:pPr>
              <a:lnSpc>
                <a:spcPct val="150000"/>
              </a:lnSpc>
            </a:pPr>
            <a:r>
              <a:rPr lang="en-US" sz="1600" dirty="0"/>
              <a:t>It provides ability to import existing machine learning models and score them within provisioned SQL. It takes ONNX (Open Neural Network Exchange) and data as inputs and generates prediction based on model.</a:t>
            </a:r>
          </a:p>
          <a:p>
            <a:r>
              <a:rPr lang="en-US" sz="1800" dirty="0">
                <a:solidFill>
                  <a:schemeClr val="tx2"/>
                </a:solidFill>
                <a:latin typeface="+mj-lt"/>
              </a:rPr>
              <a:t>Benefits</a:t>
            </a:r>
            <a:endParaRPr lang="en-US" sz="1600" dirty="0"/>
          </a:p>
          <a:p>
            <a:pPr marL="457200" indent="-457200">
              <a:buAutoNum type="arabicPeriod"/>
            </a:pPr>
            <a:r>
              <a:rPr lang="en-US" sz="1600" dirty="0"/>
              <a:t>It empowers data engineers to successfully deploy machine learning models with the familiar T-SQL interface </a:t>
            </a:r>
          </a:p>
          <a:p>
            <a:pPr marL="457200" indent="-457200">
              <a:buAutoNum type="arabicPeriod"/>
            </a:pPr>
            <a:r>
              <a:rPr lang="en-US" sz="1600" dirty="0"/>
              <a:t>It offers seamless collaboration with data scientists</a:t>
            </a:r>
          </a:p>
          <a:p>
            <a:pPr marL="457200" indent="-457200">
              <a:buAutoNum type="arabicPeriod"/>
            </a:pPr>
            <a:r>
              <a:rPr lang="en-US" sz="1600" dirty="0"/>
              <a:t>It generates new columns, but the number of columns and their data types depends on the type of model that was used for prediction.</a:t>
            </a:r>
            <a:endParaRPr lang="en-US" dirty="0"/>
          </a:p>
          <a:p>
            <a:endParaRPr lang="en-US" dirty="0"/>
          </a:p>
        </p:txBody>
      </p:sp>
      <p:sp>
        <p:nvSpPr>
          <p:cNvPr id="2" name="Rectangle 1">
            <a:extLst>
              <a:ext uri="{FF2B5EF4-FFF2-40B4-BE49-F238E27FC236}">
                <a16:creationId xmlns:a16="http://schemas.microsoft.com/office/drawing/2014/main" id="{74D3F762-9CCC-4435-BDF6-8809BD4ACE25}"/>
              </a:ext>
            </a:extLst>
          </p:cNvPr>
          <p:cNvSpPr/>
          <p:nvPr/>
        </p:nvSpPr>
        <p:spPr>
          <a:xfrm>
            <a:off x="5749636" y="1697850"/>
            <a:ext cx="6328753" cy="489364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effectLst/>
                <a:highlight>
                  <a:srgbClr val="FFFFFF"/>
                </a:highlight>
                <a:uLnTx/>
                <a:uFillTx/>
                <a:latin typeface="Calibri" panose="020F0502020204030204" pitchFamily="34" charset="0"/>
                <a:cs typeface="Calibri" panose="020F0502020204030204" pitchFamily="34" charset="0"/>
              </a:rPr>
              <a:t>Syntax</a:t>
            </a:r>
            <a:r>
              <a:rPr kumimoji="0" lang="en-US" sz="1200" b="0" i="0" u="none" strike="noStrike" kern="1200" cap="none" spc="0" normalizeH="0" baseline="0" noProof="0" dirty="0">
                <a:ln>
                  <a:noFill/>
                </a:ln>
                <a:effectLst/>
                <a:highlight>
                  <a:srgbClr val="FFFFFF"/>
                </a:highligh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effectLst/>
              <a:highlight>
                <a:srgbClr val="FFFFFF"/>
              </a:highligh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highlight>
                  <a:srgbClr val="FFFFFF"/>
                </a:highlight>
                <a:uLnTx/>
                <a:uFillTx/>
                <a:latin typeface="Calibri" panose="020F0502020204030204" pitchFamily="34" charset="0"/>
                <a:cs typeface="Calibri" panose="020F0502020204030204" pitchFamily="34" charset="0"/>
              </a:rPr>
              <a:t>PREDICT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highlight>
                  <a:srgbClr val="FFFFFF"/>
                </a:highligh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highlight>
                  <a:srgbClr val="FFFFFF"/>
                </a:highlight>
                <a:uLnTx/>
                <a:uFillTx/>
                <a:latin typeface="Calibri" panose="020F0502020204030204" pitchFamily="34" charset="0"/>
                <a:cs typeface="Calibri" panose="020F0502020204030204" pitchFamily="34" charset="0"/>
              </a:rPr>
              <a:t>MODEL = @model | model_literal,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highlight>
                  <a:srgbClr val="FFFFFF"/>
                </a:highlight>
                <a:uLnTx/>
                <a:uFillTx/>
                <a:latin typeface="Calibri" panose="020F0502020204030204" pitchFamily="34" charset="0"/>
                <a:cs typeface="Calibri" panose="020F0502020204030204" pitchFamily="34" charset="0"/>
              </a:rPr>
              <a:t>DATA = object AS &lt;table_alias&gt;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highlight>
                  <a:srgbClr val="FFFFFF"/>
                </a:highligh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highlight>
                  <a:srgbClr val="FFFFFF"/>
                </a:highlight>
                <a:uLnTx/>
                <a:uFillTx/>
                <a:latin typeface="Calibri" panose="020F0502020204030204" pitchFamily="34" charset="0"/>
                <a:cs typeface="Calibri" panose="020F0502020204030204" pitchFamily="34" charset="0"/>
              </a:rPr>
              <a:t>WITH ( &lt;result_set_definition&gt;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highlight>
                  <a:srgbClr val="FFFFFF"/>
                </a:highlight>
                <a:uLnTx/>
                <a:uFillTx/>
                <a:latin typeface="Calibri" panose="020F0502020204030204" pitchFamily="34" charset="0"/>
                <a:cs typeface="Calibri" panose="020F0502020204030204" pitchFamily="34" charset="0"/>
              </a:rPr>
              <a:t>&lt;result_set_definition&gt;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highlight>
                  <a:srgbClr val="FFFFFF"/>
                </a:highligh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highlight>
                  <a:srgbClr val="FFFFFF"/>
                </a:highlight>
                <a:uLnTx/>
                <a:uFillTx/>
                <a:latin typeface="Calibri" panose="020F0502020204030204" pitchFamily="34" charset="0"/>
                <a:cs typeface="Calibri" panose="020F0502020204030204" pitchFamily="34" charset="0"/>
              </a:rPr>
              <a:t>{ column_name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highlight>
                  <a:srgbClr val="FFFFFF"/>
                </a:highlight>
                <a:uLnTx/>
                <a:uFillTx/>
                <a:latin typeface="Calibri" panose="020F0502020204030204" pitchFamily="34" charset="0"/>
                <a:cs typeface="Calibri" panose="020F0502020204030204" pitchFamily="34" charset="0"/>
              </a:rPr>
              <a:t>data_type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highlight>
                  <a:srgbClr val="FFFFFF"/>
                </a:highligh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highlight>
                  <a:srgbClr val="FFFFFF"/>
                </a:highlight>
                <a:uLnTx/>
                <a:uFillTx/>
                <a:latin typeface="Calibri" panose="020F0502020204030204" pitchFamily="34" charset="0"/>
                <a:cs typeface="Calibri" panose="020F0502020204030204" pitchFamily="34" charset="0"/>
              </a:rPr>
              <a:t>[,...n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highlight>
                  <a:srgbClr val="FFFFFF"/>
                </a:highligh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highlight>
                  <a:srgbClr val="FFFFFF"/>
                </a:highlight>
                <a:uLnTx/>
                <a:uFillTx/>
                <a:latin typeface="Calibri" panose="020F0502020204030204" pitchFamily="34" charset="0"/>
                <a:cs typeface="Calibri" panose="020F0502020204030204" pitchFamily="34" charset="0"/>
              </a:rPr>
              <a:t>MODEL = @model | model_literal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highlight>
                <a:srgbClr val="FFFFFF"/>
              </a:highlight>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effectLst/>
              <a:highlight>
                <a:srgbClr val="FFFFFF"/>
              </a:highligh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highlight>
                  <a:srgbClr val="FFFFFF"/>
                </a:highlight>
                <a:latin typeface="Calibri" panose="020F0502020204030204" pitchFamily="34" charset="0"/>
                <a:cs typeface="Calibri" panose="020F0502020204030204" pitchFamily="34" charset="0"/>
              </a:rPr>
              <a:t>Example</a:t>
            </a:r>
            <a:r>
              <a:rPr lang="en-US" sz="1200" dirty="0">
                <a:highlight>
                  <a:srgbClr val="FFFFFF"/>
                </a:highlight>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008000"/>
              </a:solidFill>
              <a:highlight>
                <a:srgbClr val="FFFFFF"/>
              </a:highlight>
              <a:latin typeface="Calibri" panose="020F0502020204030204" pitchFamily="34" charset="0"/>
              <a:cs typeface="Calibri" panose="020F0502020204030204" pitchFamily="34" charset="0"/>
            </a:endParaRPr>
          </a:p>
          <a:p>
            <a:r>
              <a:rPr lang="en-US" sz="1200" b="0" dirty="0">
                <a:solidFill>
                  <a:srgbClr val="0000FF"/>
                </a:solidFill>
                <a:effectLst/>
                <a:latin typeface="Consolas" panose="020B0609020204030204" pitchFamily="49" charset="0"/>
              </a:rPr>
              <a:t>DECLARE</a:t>
            </a:r>
            <a:r>
              <a:rPr lang="en-US" sz="1200" b="0" dirty="0">
                <a:solidFill>
                  <a:srgbClr val="000000"/>
                </a:solidFill>
                <a:effectLst/>
                <a:latin typeface="Consolas" panose="020B0609020204030204" pitchFamily="49" charset="0"/>
              </a:rPr>
              <a:t> @model </a:t>
            </a:r>
            <a:r>
              <a:rPr lang="en-US" sz="1200" b="0" dirty="0">
                <a:solidFill>
                  <a:srgbClr val="0000FF"/>
                </a:solidFill>
                <a:effectLst/>
                <a:latin typeface="Consolas" panose="020B0609020204030204" pitchFamily="49" charset="0"/>
              </a:rPr>
              <a:t>varbinary</a:t>
            </a:r>
            <a:r>
              <a:rPr lang="en-US" sz="1200" b="0" dirty="0">
                <a:solidFill>
                  <a:srgbClr val="000000"/>
                </a:solidFill>
                <a:effectLst/>
                <a:latin typeface="Consolas" panose="020B0609020204030204" pitchFamily="49" charset="0"/>
              </a:rPr>
              <a:t>(max) = (</a:t>
            </a:r>
            <a:r>
              <a:rPr lang="en-US" sz="1200" b="0" dirty="0">
                <a:solidFill>
                  <a:srgbClr val="0000FF"/>
                </a:solidFill>
                <a:effectLst/>
                <a:latin typeface="Consolas" panose="020B0609020204030204" pitchFamily="49" charset="0"/>
              </a:rPr>
              <a:t>SELECT</a:t>
            </a:r>
            <a:r>
              <a:rPr lang="en-US" sz="1200" b="0" dirty="0">
                <a:solidFill>
                  <a:srgbClr val="000000"/>
                </a:solidFill>
                <a:effectLst/>
                <a:latin typeface="Consolas" panose="020B0609020204030204" pitchFamily="49" charset="0"/>
              </a:rPr>
              <a:t> Model </a:t>
            </a:r>
            <a:r>
              <a:rPr lang="en-US" sz="1200" b="0" dirty="0">
                <a:solidFill>
                  <a:srgbClr val="0000FF"/>
                </a:solidFill>
                <a:effectLst/>
                <a:latin typeface="Consolas" panose="020B0609020204030204" pitchFamily="49" charset="0"/>
              </a:rPr>
              <a:t>FROM</a:t>
            </a:r>
            <a:r>
              <a:rPr lang="en-US" sz="1200" b="0" dirty="0">
                <a:solidFill>
                  <a:srgbClr val="000000"/>
                </a:solidFill>
                <a:effectLst/>
                <a:latin typeface="Consolas" panose="020B0609020204030204" pitchFamily="49" charset="0"/>
              </a:rPr>
              <a:t> Models </a:t>
            </a:r>
            <a:r>
              <a:rPr lang="en-US" sz="1200" b="0" dirty="0">
                <a:solidFill>
                  <a:srgbClr val="0000FF"/>
                </a:solidFill>
                <a:effectLst/>
                <a:latin typeface="Consolas" panose="020B0609020204030204" pitchFamily="49" charset="0"/>
              </a:rPr>
              <a:t>WHERE</a:t>
            </a:r>
            <a:r>
              <a:rPr lang="en-US" sz="1200" b="0" dirty="0">
                <a:solidFill>
                  <a:srgbClr val="000000"/>
                </a:solidFill>
                <a:effectLst/>
                <a:latin typeface="Consolas" panose="020B0609020204030204" pitchFamily="49" charset="0"/>
              </a:rPr>
              <a:t> Id = &lt;&gt;);</a:t>
            </a:r>
          </a:p>
          <a:p>
            <a:r>
              <a:rPr lang="en-US" sz="1200" b="0" dirty="0">
                <a:solidFill>
                  <a:srgbClr val="0000FF"/>
                </a:solidFill>
                <a:effectLst/>
                <a:latin typeface="Consolas" panose="020B0609020204030204" pitchFamily="49" charset="0"/>
              </a:rPr>
              <a:t>SELECT</a:t>
            </a:r>
            <a:r>
              <a:rPr lang="en-US" sz="1200" b="0" dirty="0">
                <a:solidFill>
                  <a:srgbClr val="000000"/>
                </a:solidFill>
                <a:effectLst/>
                <a:latin typeface="Consolas" panose="020B0609020204030204" pitchFamily="49" charset="0"/>
              </a:rPr>
              <a:t> d.*, p.Score</a:t>
            </a:r>
          </a:p>
          <a:p>
            <a:r>
              <a:rPr lang="en-US" sz="1200" b="0" dirty="0">
                <a:solidFill>
                  <a:srgbClr val="0000FF"/>
                </a:solidFill>
                <a:effectLst/>
                <a:latin typeface="Consolas" panose="020B0609020204030204" pitchFamily="49" charset="0"/>
              </a:rPr>
              <a:t>FROM</a:t>
            </a:r>
            <a:r>
              <a:rPr lang="en-US" sz="1200" b="0" dirty="0">
                <a:solidFill>
                  <a:srgbClr val="000000"/>
                </a:solidFill>
                <a:effectLst/>
                <a:latin typeface="Consolas" panose="020B0609020204030204" pitchFamily="49" charset="0"/>
              </a:rPr>
              <a:t> PREDICT(MODEL = @model,</a:t>
            </a:r>
          </a:p>
          <a:p>
            <a:r>
              <a:rPr lang="en-US" sz="1200" b="0" dirty="0">
                <a:solidFill>
                  <a:srgbClr val="0000FF"/>
                </a:solidFill>
                <a:effectLst/>
                <a:latin typeface="Consolas" panose="020B0609020204030204" pitchFamily="49" charset="0"/>
              </a:rPr>
              <a:t>DATA</a:t>
            </a:r>
            <a:r>
              <a:rPr lang="en-US" sz="1200" b="0" dirty="0">
                <a:solidFill>
                  <a:srgbClr val="000000"/>
                </a:solidFill>
                <a:effectLst/>
                <a:latin typeface="Consolas" panose="020B0609020204030204" pitchFamily="49" charset="0"/>
              </a:rPr>
              <a:t> = dbo.mytable </a:t>
            </a:r>
            <a:r>
              <a:rPr lang="en-US" sz="1200" b="0" dirty="0">
                <a:solidFill>
                  <a:srgbClr val="0000FF"/>
                </a:solidFill>
                <a:effectLst/>
                <a:latin typeface="Consolas" panose="020B0609020204030204" pitchFamily="49" charset="0"/>
              </a:rPr>
              <a:t>AS</a:t>
            </a:r>
            <a:r>
              <a:rPr lang="en-US" sz="1200" b="0" dirty="0">
                <a:solidFill>
                  <a:srgbClr val="000000"/>
                </a:solidFill>
                <a:effectLst/>
                <a:latin typeface="Consolas" panose="020B0609020204030204" pitchFamily="49" charset="0"/>
              </a:rPr>
              <a:t> d) </a:t>
            </a:r>
            <a:r>
              <a:rPr lang="en-US" sz="1200" b="0" dirty="0">
                <a:solidFill>
                  <a:srgbClr val="0000FF"/>
                </a:solidFill>
                <a:effectLst/>
                <a:latin typeface="Consolas" panose="020B0609020204030204" pitchFamily="49" charset="0"/>
              </a:rPr>
              <a:t>WITH</a:t>
            </a:r>
            <a:r>
              <a:rPr lang="en-US" sz="1200" b="0" dirty="0">
                <a:solidFill>
                  <a:srgbClr val="000000"/>
                </a:solidFill>
                <a:effectLst/>
                <a:latin typeface="Consolas" panose="020B0609020204030204" pitchFamily="49" charset="0"/>
              </a:rPr>
              <a:t> (Score </a:t>
            </a:r>
            <a:r>
              <a:rPr lang="en-US" sz="1200" b="0" dirty="0">
                <a:solidFill>
                  <a:srgbClr val="0000FF"/>
                </a:solidFill>
                <a:effectLst/>
                <a:latin typeface="Consolas" panose="020B0609020204030204" pitchFamily="49" charset="0"/>
              </a:rPr>
              <a:t>float</a:t>
            </a:r>
            <a:r>
              <a:rPr lang="en-US" sz="1200" b="0" dirty="0">
                <a:solidFill>
                  <a:srgbClr val="000000"/>
                </a:solidFill>
                <a:effectLst/>
                <a:latin typeface="Consolas" panose="020B0609020204030204" pitchFamily="49" charset="0"/>
              </a:rPr>
              <a:t>) </a:t>
            </a:r>
            <a:r>
              <a:rPr lang="en-US" sz="1200" b="0" dirty="0">
                <a:solidFill>
                  <a:srgbClr val="0000FF"/>
                </a:solidFill>
                <a:effectLst/>
                <a:latin typeface="Consolas" panose="020B0609020204030204" pitchFamily="49" charset="0"/>
              </a:rPr>
              <a:t>AS</a:t>
            </a:r>
            <a:r>
              <a:rPr lang="en-US" sz="1200" b="0" dirty="0">
                <a:solidFill>
                  <a:srgbClr val="000000"/>
                </a:solidFill>
                <a:effectLst/>
                <a:latin typeface="Consolas" panose="020B0609020204030204" pitchFamily="49" charset="0"/>
              </a:rPr>
              <a:t> 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8000"/>
              </a:solidFill>
              <a:effectLst/>
              <a:highlight>
                <a:srgbClr val="FFFFFF"/>
              </a:highlight>
              <a:uLnTx/>
              <a:uFillTx/>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278910259"/>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What is ONNX?</a:t>
            </a:r>
          </a:p>
        </p:txBody>
      </p:sp>
      <p:pic>
        <p:nvPicPr>
          <p:cNvPr id="5" name="Picture 4">
            <a:extLst>
              <a:ext uri="{FF2B5EF4-FFF2-40B4-BE49-F238E27FC236}">
                <a16:creationId xmlns:a16="http://schemas.microsoft.com/office/drawing/2014/main" id="{97E88B5E-2B22-4E2C-825E-DA8165FDAD09}"/>
              </a:ext>
            </a:extLst>
          </p:cNvPr>
          <p:cNvPicPr>
            <a:picLocks noChangeAspect="1"/>
          </p:cNvPicPr>
          <p:nvPr/>
        </p:nvPicPr>
        <p:blipFill>
          <a:blip r:embed="rId3"/>
          <a:stretch>
            <a:fillRect/>
          </a:stretch>
        </p:blipFill>
        <p:spPr>
          <a:xfrm>
            <a:off x="1763281" y="1289442"/>
            <a:ext cx="9084082" cy="4796848"/>
          </a:xfrm>
          <a:prstGeom prst="rect">
            <a:avLst/>
          </a:prstGeom>
        </p:spPr>
      </p:pic>
    </p:spTree>
    <p:extLst>
      <p:ext uri="{BB962C8B-B14F-4D97-AF65-F5344CB8AC3E}">
        <p14:creationId xmlns:p14="http://schemas.microsoft.com/office/powerpoint/2010/main" val="1067631194"/>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EBA4AD-6A51-4124-876C-513592CF577B}"/>
              </a:ext>
            </a:extLst>
          </p:cNvPr>
          <p:cNvSpPr>
            <a:spLocks noGrp="1"/>
          </p:cNvSpPr>
          <p:nvPr>
            <p:ph type="title"/>
          </p:nvPr>
        </p:nvSpPr>
        <p:spPr/>
        <p:txBody>
          <a:bodyPr/>
          <a:lstStyle/>
          <a:p>
            <a:r>
              <a:rPr lang="en-US" dirty="0"/>
              <a:t>Leveraging Cognitive services</a:t>
            </a:r>
          </a:p>
        </p:txBody>
      </p:sp>
      <p:pic>
        <p:nvPicPr>
          <p:cNvPr id="4" name="Picture 3">
            <a:extLst>
              <a:ext uri="{FF2B5EF4-FFF2-40B4-BE49-F238E27FC236}">
                <a16:creationId xmlns:a16="http://schemas.microsoft.com/office/drawing/2014/main" id="{80037998-C701-46FC-A7B8-FF594E90F025}"/>
              </a:ext>
            </a:extLst>
          </p:cNvPr>
          <p:cNvPicPr>
            <a:picLocks noChangeAspect="1"/>
          </p:cNvPicPr>
          <p:nvPr/>
        </p:nvPicPr>
        <p:blipFill>
          <a:blip r:embed="rId3"/>
          <a:stretch>
            <a:fillRect/>
          </a:stretch>
        </p:blipFill>
        <p:spPr>
          <a:xfrm>
            <a:off x="6013391" y="1294687"/>
            <a:ext cx="6047729" cy="2317537"/>
          </a:xfrm>
          <a:prstGeom prst="rect">
            <a:avLst/>
          </a:prstGeom>
        </p:spPr>
        <p:style>
          <a:lnRef idx="2">
            <a:schemeClr val="dk1"/>
          </a:lnRef>
          <a:fillRef idx="1">
            <a:schemeClr val="lt1"/>
          </a:fillRef>
          <a:effectRef idx="0">
            <a:schemeClr val="dk1"/>
          </a:effectRef>
          <a:fontRef idx="minor">
            <a:schemeClr val="dk1"/>
          </a:fontRef>
        </p:style>
      </p:pic>
      <p:pic>
        <p:nvPicPr>
          <p:cNvPr id="6" name="Picture 5">
            <a:extLst>
              <a:ext uri="{FF2B5EF4-FFF2-40B4-BE49-F238E27FC236}">
                <a16:creationId xmlns:a16="http://schemas.microsoft.com/office/drawing/2014/main" id="{C7402B22-E18A-40FE-9A9E-B468C1238BCD}"/>
              </a:ext>
            </a:extLst>
          </p:cNvPr>
          <p:cNvPicPr>
            <a:picLocks noChangeAspect="1"/>
          </p:cNvPicPr>
          <p:nvPr/>
        </p:nvPicPr>
        <p:blipFill>
          <a:blip r:embed="rId4"/>
          <a:stretch>
            <a:fillRect/>
          </a:stretch>
        </p:blipFill>
        <p:spPr>
          <a:xfrm>
            <a:off x="6013391" y="3895713"/>
            <a:ext cx="4942030" cy="2625799"/>
          </a:xfrm>
          <a:prstGeom prst="rect">
            <a:avLst/>
          </a:prstGeom>
        </p:spPr>
        <p:style>
          <a:lnRef idx="2">
            <a:schemeClr val="dk1"/>
          </a:lnRef>
          <a:fillRef idx="1">
            <a:schemeClr val="lt1"/>
          </a:fillRef>
          <a:effectRef idx="0">
            <a:schemeClr val="dk1"/>
          </a:effectRef>
          <a:fontRef idx="minor">
            <a:schemeClr val="dk1"/>
          </a:fontRef>
        </p:style>
      </p:pic>
      <p:sp>
        <p:nvSpPr>
          <p:cNvPr id="10" name="TextBox 9">
            <a:extLst>
              <a:ext uri="{FF2B5EF4-FFF2-40B4-BE49-F238E27FC236}">
                <a16:creationId xmlns:a16="http://schemas.microsoft.com/office/drawing/2014/main" id="{7AE2CD98-4357-4E20-9869-4CDD6728347E}"/>
              </a:ext>
            </a:extLst>
          </p:cNvPr>
          <p:cNvSpPr txBox="1"/>
          <p:nvPr/>
        </p:nvSpPr>
        <p:spPr>
          <a:xfrm>
            <a:off x="328246" y="1587389"/>
            <a:ext cx="5521569" cy="4616648"/>
          </a:xfrm>
          <a:prstGeom prst="rect">
            <a:avLst/>
          </a:prstGeom>
          <a:noFill/>
        </p:spPr>
        <p:txBody>
          <a:bodyPr wrap="square" lIns="0" tIns="0" rIns="0" bIns="0" rtlCol="0">
            <a:spAutoFit/>
          </a:bodyPr>
          <a:lstStyle/>
          <a:p>
            <a:pPr marL="342900" indent="-342900" algn="l">
              <a:buFont typeface="Arial" panose="020B0604020202020204" pitchFamily="34" charset="0"/>
              <a:buChar char="•"/>
            </a:pPr>
            <a:r>
              <a:rPr lang="en-US" sz="2000" dirty="0">
                <a:gradFill>
                  <a:gsLst>
                    <a:gs pos="2917">
                      <a:schemeClr val="tx1"/>
                    </a:gs>
                    <a:gs pos="30000">
                      <a:schemeClr val="tx1"/>
                    </a:gs>
                  </a:gsLst>
                  <a:lin ang="5400000" scaled="0"/>
                </a:gradFill>
              </a:rPr>
              <a:t>Enrich with existing model</a:t>
            </a:r>
          </a:p>
          <a:p>
            <a:pPr algn="l"/>
            <a:endParaRPr lang="en-US" sz="2000" dirty="0">
              <a:gradFill>
                <a:gsLst>
                  <a:gs pos="2917">
                    <a:schemeClr val="tx1"/>
                  </a:gs>
                  <a:gs pos="30000">
                    <a:schemeClr val="tx1"/>
                  </a:gs>
                </a:gsLst>
                <a:lin ang="5400000" scaled="0"/>
              </a:gradFill>
            </a:endParaRPr>
          </a:p>
          <a:p>
            <a:pPr marL="342900" indent="-342900" algn="l">
              <a:buFont typeface="Arial" panose="020B0604020202020204" pitchFamily="34" charset="0"/>
              <a:buChar char="•"/>
            </a:pPr>
            <a:r>
              <a:rPr lang="en-US" sz="2000" dirty="0">
                <a:gradFill>
                  <a:gsLst>
                    <a:gs pos="2917">
                      <a:schemeClr val="tx1"/>
                    </a:gs>
                    <a:gs pos="30000">
                      <a:schemeClr val="tx1"/>
                    </a:gs>
                  </a:gsLst>
                  <a:lin ang="5400000" scaled="0"/>
                </a:gradFill>
              </a:rPr>
              <a:t>Select from the Cognitive Services available</a:t>
            </a:r>
          </a:p>
          <a:p>
            <a:pPr algn="l"/>
            <a:endParaRPr lang="en-US" sz="2000" dirty="0">
              <a:gradFill>
                <a:gsLst>
                  <a:gs pos="2917">
                    <a:schemeClr val="tx1"/>
                  </a:gs>
                  <a:gs pos="30000">
                    <a:schemeClr val="tx1"/>
                  </a:gs>
                </a:gsLst>
                <a:lin ang="5400000" scaled="0"/>
              </a:gradFill>
            </a:endParaRPr>
          </a:p>
          <a:p>
            <a:pPr marL="342900" indent="-342900" algn="l">
              <a:buFont typeface="Arial" panose="020B0604020202020204" pitchFamily="34" charset="0"/>
              <a:buChar char="•"/>
            </a:pPr>
            <a:r>
              <a:rPr lang="en-US" sz="2000" dirty="0">
                <a:gradFill>
                  <a:gsLst>
                    <a:gs pos="2917">
                      <a:schemeClr val="tx1"/>
                    </a:gs>
                    <a:gs pos="30000">
                      <a:schemeClr val="tx1"/>
                    </a:gs>
                  </a:gsLst>
                  <a:lin ang="5400000" scaled="0"/>
                </a:gradFill>
              </a:rPr>
              <a:t>Choose the appropriate Cognitive Service resource</a:t>
            </a:r>
          </a:p>
          <a:p>
            <a:pPr marL="342900" indent="-342900" algn="l">
              <a:buFont typeface="Arial" panose="020B0604020202020204" pitchFamily="34" charset="0"/>
              <a:buChar char="•"/>
            </a:pPr>
            <a:endParaRPr lang="en-US" sz="2000" dirty="0">
              <a:gradFill>
                <a:gsLst>
                  <a:gs pos="2917">
                    <a:schemeClr val="tx1"/>
                  </a:gs>
                  <a:gs pos="30000">
                    <a:schemeClr val="tx1"/>
                  </a:gs>
                </a:gsLst>
                <a:lin ang="5400000" scaled="0"/>
              </a:gradFill>
            </a:endParaRPr>
          </a:p>
          <a:p>
            <a:pPr marL="342900" indent="-342900" algn="l">
              <a:buFont typeface="Arial" panose="020B0604020202020204" pitchFamily="34" charset="0"/>
              <a:buChar char="•"/>
            </a:pPr>
            <a:r>
              <a:rPr lang="en-US" sz="2000" dirty="0">
                <a:gradFill>
                  <a:gsLst>
                    <a:gs pos="2917">
                      <a:schemeClr val="tx1"/>
                    </a:gs>
                    <a:gs pos="30000">
                      <a:schemeClr val="tx1"/>
                    </a:gs>
                  </a:gsLst>
                  <a:lin ang="5400000" scaled="0"/>
                </a:gradFill>
              </a:rPr>
              <a:t>Cog. Svc. API Key must be stored in a Key Vault</a:t>
            </a:r>
          </a:p>
          <a:p>
            <a:pPr marL="342900" indent="-342900" algn="l">
              <a:buFont typeface="Arial" panose="020B0604020202020204" pitchFamily="34" charset="0"/>
              <a:buChar char="•"/>
            </a:pPr>
            <a:endParaRPr lang="en-US" sz="2000" dirty="0">
              <a:gradFill>
                <a:gsLst>
                  <a:gs pos="2917">
                    <a:schemeClr val="tx1"/>
                  </a:gs>
                  <a:gs pos="30000">
                    <a:schemeClr val="tx1"/>
                  </a:gs>
                </a:gsLst>
                <a:lin ang="5400000" scaled="0"/>
              </a:gradFill>
            </a:endParaRPr>
          </a:p>
          <a:p>
            <a:pPr marL="342900" indent="-342900" algn="l">
              <a:buFont typeface="Arial" panose="020B0604020202020204" pitchFamily="34" charset="0"/>
              <a:buChar char="•"/>
            </a:pPr>
            <a:r>
              <a:rPr lang="en-US" sz="2000" dirty="0">
                <a:gradFill>
                  <a:gsLst>
                    <a:gs pos="2917">
                      <a:schemeClr val="tx1"/>
                    </a:gs>
                    <a:gs pos="30000">
                      <a:schemeClr val="tx1"/>
                    </a:gs>
                  </a:gsLst>
                  <a:lin ang="5400000" scaled="0"/>
                </a:gradFill>
              </a:rPr>
              <a:t>Set input column</a:t>
            </a:r>
          </a:p>
          <a:p>
            <a:pPr marL="342900" indent="-342900" algn="l">
              <a:buFont typeface="Arial" panose="020B0604020202020204" pitchFamily="34" charset="0"/>
              <a:buChar char="•"/>
            </a:pPr>
            <a:endParaRPr lang="en-US" sz="2000" dirty="0">
              <a:gradFill>
                <a:gsLst>
                  <a:gs pos="2917">
                    <a:schemeClr val="tx1"/>
                  </a:gs>
                  <a:gs pos="30000">
                    <a:schemeClr val="tx1"/>
                  </a:gs>
                </a:gsLst>
                <a:lin ang="5400000" scaled="0"/>
              </a:gradFill>
            </a:endParaRPr>
          </a:p>
          <a:p>
            <a:pPr marL="342900" indent="-342900" algn="l">
              <a:buFont typeface="Arial" panose="020B0604020202020204" pitchFamily="34" charset="0"/>
              <a:buChar char="•"/>
            </a:pPr>
            <a:r>
              <a:rPr lang="en-US" sz="2000" dirty="0">
                <a:gradFill>
                  <a:gsLst>
                    <a:gs pos="2917">
                      <a:schemeClr val="tx1"/>
                    </a:gs>
                    <a:gs pos="30000">
                      <a:schemeClr val="tx1"/>
                    </a:gs>
                  </a:gsLst>
                  <a:lin ang="5400000" scaled="0"/>
                </a:gradFill>
              </a:rPr>
              <a:t>Generates a </a:t>
            </a:r>
            <a:r>
              <a:rPr lang="en-US" sz="2000" dirty="0" err="1">
                <a:gradFill>
                  <a:gsLst>
                    <a:gs pos="2917">
                      <a:schemeClr val="tx1"/>
                    </a:gs>
                    <a:gs pos="30000">
                      <a:schemeClr val="tx1"/>
                    </a:gs>
                  </a:gsLst>
                  <a:lin ang="5400000" scaled="0"/>
                </a:gradFill>
              </a:rPr>
              <a:t>PySpark</a:t>
            </a:r>
            <a:r>
              <a:rPr lang="en-US" sz="2000" dirty="0">
                <a:gradFill>
                  <a:gsLst>
                    <a:gs pos="2917">
                      <a:schemeClr val="tx1"/>
                    </a:gs>
                    <a:gs pos="30000">
                      <a:schemeClr val="tx1"/>
                    </a:gs>
                  </a:gsLst>
                  <a:lin ang="5400000" scaled="0"/>
                </a:gradFill>
              </a:rPr>
              <a:t> Notebook that applies the cognitive service model to the column chosen</a:t>
            </a:r>
          </a:p>
        </p:txBody>
      </p:sp>
    </p:spTree>
    <p:extLst>
      <p:ext uri="{BB962C8B-B14F-4D97-AF65-F5344CB8AC3E}">
        <p14:creationId xmlns:p14="http://schemas.microsoft.com/office/powerpoint/2010/main" val="418784366"/>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0B105FF4-5322-4B41-BA12-B1B509F3C2FA}"/>
              </a:ext>
            </a:extLst>
          </p:cNvPr>
          <p:cNvSpPr>
            <a:spLocks noGrp="1"/>
          </p:cNvSpPr>
          <p:nvPr>
            <p:ph type="title"/>
          </p:nvPr>
        </p:nvSpPr>
        <p:spPr>
          <a:xfrm>
            <a:off x="588263" y="2990440"/>
            <a:ext cx="4167887" cy="543097"/>
          </a:xfrm>
        </p:spPr>
        <p:txBody>
          <a:bodyPr/>
          <a:lstStyle/>
          <a:p>
            <a:r>
              <a:rPr lang="en-US" dirty="0"/>
              <a:t>Mentimeter Poll</a:t>
            </a:r>
          </a:p>
        </p:txBody>
      </p:sp>
      <p:sp>
        <p:nvSpPr>
          <p:cNvPr id="10" name="Text Placeholder 9">
            <a:extLst>
              <a:ext uri="{FF2B5EF4-FFF2-40B4-BE49-F238E27FC236}">
                <a16:creationId xmlns:a16="http://schemas.microsoft.com/office/drawing/2014/main" id="{9AFD0CC0-3A23-4586-AA8D-77DD85ABA710}"/>
              </a:ext>
            </a:extLst>
          </p:cNvPr>
          <p:cNvSpPr>
            <a:spLocks noGrp="1"/>
          </p:cNvSpPr>
          <p:nvPr>
            <p:ph type="body" sz="quarter" idx="12"/>
          </p:nvPr>
        </p:nvSpPr>
        <p:spPr>
          <a:xfrm>
            <a:off x="582042" y="3962401"/>
            <a:ext cx="4164583" cy="2112245"/>
          </a:xfrm>
        </p:spPr>
        <p:txBody>
          <a:bodyPr/>
          <a:lstStyle/>
          <a:p>
            <a:r>
              <a:rPr lang="en-US" dirty="0"/>
              <a:t>Scan QR Code </a:t>
            </a:r>
            <a:br>
              <a:rPr lang="en-US" dirty="0"/>
            </a:br>
            <a:endParaRPr lang="en-US" dirty="0"/>
          </a:p>
          <a:p>
            <a:r>
              <a:rPr lang="en-US" dirty="0"/>
              <a:t>or</a:t>
            </a:r>
            <a:br>
              <a:rPr lang="en-US" dirty="0"/>
            </a:br>
            <a:br>
              <a:rPr lang="en-US" dirty="0"/>
            </a:br>
            <a:r>
              <a:rPr lang="en-US" dirty="0"/>
              <a:t>Go to </a:t>
            </a:r>
            <a:r>
              <a:rPr lang="en-US" dirty="0">
                <a:hlinkClick r:id="rId3"/>
              </a:rPr>
              <a:t>www.menti.com</a:t>
            </a:r>
            <a:r>
              <a:rPr lang="en-US" dirty="0"/>
              <a:t> and use code</a:t>
            </a:r>
          </a:p>
          <a:p>
            <a:endParaRPr lang="en-US" b="1" i="0" dirty="0">
              <a:effectLst/>
              <a:latin typeface="MentiText"/>
            </a:endParaRPr>
          </a:p>
          <a:p>
            <a:r>
              <a:rPr lang="en-US" b="1" i="0" dirty="0">
                <a:effectLst/>
                <a:latin typeface="MentiText"/>
              </a:rPr>
              <a:t>9728 4952</a:t>
            </a:r>
            <a:endParaRPr lang="en-US" dirty="0"/>
          </a:p>
        </p:txBody>
      </p:sp>
      <p:pic>
        <p:nvPicPr>
          <p:cNvPr id="3074" name="Picture 2" descr="QR code for your presentation">
            <a:extLst>
              <a:ext uri="{FF2B5EF4-FFF2-40B4-BE49-F238E27FC236}">
                <a16:creationId xmlns:a16="http://schemas.microsoft.com/office/drawing/2014/main" id="{4F773284-1B1A-464F-A105-60833ED825A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70684" y="1152287"/>
            <a:ext cx="4762500" cy="4762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9020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a:xfrm>
            <a:off x="584201" y="2447566"/>
            <a:ext cx="5083629" cy="1086195"/>
          </a:xfrm>
        </p:spPr>
        <p:txBody>
          <a:bodyPr/>
          <a:lstStyle/>
          <a:p>
            <a:r>
              <a:rPr lang="en-US" dirty="0"/>
              <a:t>Lab environment overview</a:t>
            </a:r>
          </a:p>
        </p:txBody>
      </p:sp>
    </p:spTree>
    <p:custDataLst>
      <p:tags r:id="rId1"/>
    </p:custDataLst>
    <p:extLst>
      <p:ext uri="{BB962C8B-B14F-4D97-AF65-F5344CB8AC3E}">
        <p14:creationId xmlns:p14="http://schemas.microsoft.com/office/powerpoint/2010/main" val="2417324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4516648-D234-A74D-8300-41A7EE028E83}"/>
              </a:ext>
            </a:extLst>
          </p:cNvPr>
          <p:cNvSpPr txBox="1"/>
          <p:nvPr/>
        </p:nvSpPr>
        <p:spPr>
          <a:xfrm>
            <a:off x="347590" y="275003"/>
            <a:ext cx="4048672" cy="635559"/>
          </a:xfrm>
          <a:prstGeom prst="rect">
            <a:avLst/>
          </a:prstGeom>
          <a:noFill/>
        </p:spPr>
        <p:txBody>
          <a:bodyPr wrap="none" rtlCol="0">
            <a:spAutoFit/>
          </a:bodyPr>
          <a:lstStyle/>
          <a:p>
            <a:pPr algn="ctr"/>
            <a:r>
              <a:rPr lang="en-US" sz="3530" dirty="0">
                <a:solidFill>
                  <a:srgbClr val="32145A"/>
                </a:solidFill>
                <a:latin typeface="+mj-lt"/>
                <a:cs typeface="Poppins" pitchFamily="2" charset="77"/>
              </a:rPr>
              <a:t>Login to the portal</a:t>
            </a:r>
          </a:p>
        </p:txBody>
      </p:sp>
      <p:pic>
        <p:nvPicPr>
          <p:cNvPr id="9" name="Picture 8">
            <a:extLst>
              <a:ext uri="{FF2B5EF4-FFF2-40B4-BE49-F238E27FC236}">
                <a16:creationId xmlns:a16="http://schemas.microsoft.com/office/drawing/2014/main" id="{0BBA211B-51BD-4C4B-8D1D-5C5DDE67C7B7}"/>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1568819" y="1003629"/>
            <a:ext cx="9054361" cy="5370991"/>
          </a:xfrm>
          <a:prstGeom prst="rect">
            <a:avLst/>
          </a:prstGeom>
        </p:spPr>
      </p:pic>
    </p:spTree>
    <p:extLst>
      <p:ext uri="{BB962C8B-B14F-4D97-AF65-F5344CB8AC3E}">
        <p14:creationId xmlns:p14="http://schemas.microsoft.com/office/powerpoint/2010/main" val="14694837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a:xfrm>
            <a:off x="584201" y="2447566"/>
            <a:ext cx="6418333" cy="1086195"/>
          </a:xfrm>
        </p:spPr>
        <p:txBody>
          <a:bodyPr/>
          <a:lstStyle/>
          <a:p>
            <a:r>
              <a:rPr lang="en-US" dirty="0"/>
              <a:t>What’s new in Azure Synapse Analytics overview</a:t>
            </a:r>
          </a:p>
        </p:txBody>
      </p:sp>
    </p:spTree>
    <p:custDataLst>
      <p:tags r:id="rId1"/>
    </p:custDataLst>
    <p:extLst>
      <p:ext uri="{BB962C8B-B14F-4D97-AF65-F5344CB8AC3E}">
        <p14:creationId xmlns:p14="http://schemas.microsoft.com/office/powerpoint/2010/main" val="1228797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4516648-D234-A74D-8300-41A7EE028E83}"/>
              </a:ext>
            </a:extLst>
          </p:cNvPr>
          <p:cNvSpPr txBox="1"/>
          <p:nvPr/>
        </p:nvSpPr>
        <p:spPr>
          <a:xfrm>
            <a:off x="290821" y="174931"/>
            <a:ext cx="4855047" cy="635559"/>
          </a:xfrm>
          <a:prstGeom prst="rect">
            <a:avLst/>
          </a:prstGeom>
          <a:noFill/>
        </p:spPr>
        <p:txBody>
          <a:bodyPr wrap="none" rtlCol="0">
            <a:spAutoFit/>
          </a:bodyPr>
          <a:lstStyle/>
          <a:p>
            <a:pPr algn="ctr"/>
            <a:r>
              <a:rPr lang="en-US" sz="3530" dirty="0">
                <a:solidFill>
                  <a:srgbClr val="32145A"/>
                </a:solidFill>
                <a:latin typeface="+mj-lt"/>
                <a:cs typeface="Poppins" pitchFamily="2" charset="77"/>
              </a:rPr>
              <a:t>Sessions for Bootcamp</a:t>
            </a:r>
          </a:p>
        </p:txBody>
      </p:sp>
      <p:pic>
        <p:nvPicPr>
          <p:cNvPr id="3" name="Picture 2" descr="How to find the list of sessions for the week in boot camp. Select &quot;My Sessions&quot; in the tool bar.">
            <a:extLst>
              <a:ext uri="{FF2B5EF4-FFF2-40B4-BE49-F238E27FC236}">
                <a16:creationId xmlns:a16="http://schemas.microsoft.com/office/drawing/2014/main" id="{55AA2BAD-EF06-4224-A2BC-C2E3BFDD8B26}"/>
              </a:ext>
            </a:extLst>
          </p:cNvPr>
          <p:cNvPicPr>
            <a:picLocks noChangeAspect="1"/>
          </p:cNvPicPr>
          <p:nvPr/>
        </p:nvPicPr>
        <p:blipFill>
          <a:blip r:embed="rId2"/>
          <a:stretch>
            <a:fillRect/>
          </a:stretch>
        </p:blipFill>
        <p:spPr>
          <a:xfrm>
            <a:off x="802010" y="1012054"/>
            <a:ext cx="10587980" cy="5353235"/>
          </a:xfrm>
          <a:prstGeom prst="rect">
            <a:avLst/>
          </a:prstGeom>
        </p:spPr>
      </p:pic>
    </p:spTree>
    <p:extLst>
      <p:ext uri="{BB962C8B-B14F-4D97-AF65-F5344CB8AC3E}">
        <p14:creationId xmlns:p14="http://schemas.microsoft.com/office/powerpoint/2010/main" val="286924699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4516648-D234-A74D-8300-41A7EE028E83}"/>
              </a:ext>
            </a:extLst>
          </p:cNvPr>
          <p:cNvSpPr txBox="1"/>
          <p:nvPr/>
        </p:nvSpPr>
        <p:spPr>
          <a:xfrm>
            <a:off x="301455" y="234522"/>
            <a:ext cx="2204834" cy="480131"/>
          </a:xfrm>
          <a:prstGeom prst="rect">
            <a:avLst/>
          </a:prstGeom>
          <a:noFill/>
        </p:spPr>
        <p:txBody>
          <a:bodyPr wrap="none" rtlCol="0">
            <a:spAutoFit/>
          </a:bodyPr>
          <a:lstStyle/>
          <a:p>
            <a:pPr algn="ctr"/>
            <a:r>
              <a:rPr lang="en-US" sz="2520" dirty="0">
                <a:solidFill>
                  <a:srgbClr val="32145A"/>
                </a:solidFill>
                <a:latin typeface="+mj-lt"/>
                <a:cs typeface="Poppins" pitchFamily="2" charset="77"/>
              </a:rPr>
              <a:t>Search for lab</a:t>
            </a:r>
          </a:p>
        </p:txBody>
      </p:sp>
      <p:sp>
        <p:nvSpPr>
          <p:cNvPr id="49" name="TextBox 48">
            <a:extLst>
              <a:ext uri="{FF2B5EF4-FFF2-40B4-BE49-F238E27FC236}">
                <a16:creationId xmlns:a16="http://schemas.microsoft.com/office/drawing/2014/main" id="{68193C69-0B2E-4FD5-9E2D-FCEF77CCA822}"/>
              </a:ext>
            </a:extLst>
          </p:cNvPr>
          <p:cNvSpPr txBox="1"/>
          <p:nvPr/>
        </p:nvSpPr>
        <p:spPr>
          <a:xfrm>
            <a:off x="8401149" y="1038687"/>
            <a:ext cx="3340775" cy="707886"/>
          </a:xfrm>
          <a:prstGeom prst="rect">
            <a:avLst/>
          </a:prstGeom>
          <a:noFill/>
        </p:spPr>
        <p:txBody>
          <a:bodyPr wrap="square" rtlCol="0" anchor="b" anchorCtr="0">
            <a:spAutoFit/>
          </a:bodyPr>
          <a:lstStyle/>
          <a:p>
            <a:pPr marL="285750" indent="-285750">
              <a:buFont typeface="Arial" panose="020B0604020202020204" pitchFamily="34" charset="0"/>
              <a:buChar char="•"/>
            </a:pPr>
            <a:r>
              <a:rPr lang="en-US" sz="2000" dirty="0">
                <a:solidFill>
                  <a:schemeClr val="tx2"/>
                </a:solidFill>
                <a:ea typeface="League Spartan" charset="0"/>
                <a:cs typeface="Poppins" pitchFamily="2" charset="77"/>
              </a:rPr>
              <a:t>Search for </a:t>
            </a:r>
            <a:r>
              <a:rPr lang="en-US" sz="2000" dirty="0">
                <a:solidFill>
                  <a:srgbClr val="FF0000"/>
                </a:solidFill>
                <a:ea typeface="League Spartan" charset="0"/>
                <a:cs typeface="Poppins" pitchFamily="2" charset="77"/>
              </a:rPr>
              <a:t>lab</a:t>
            </a:r>
          </a:p>
          <a:p>
            <a:pPr marL="285750" indent="-285750">
              <a:buFont typeface="Arial" panose="020B0604020202020204" pitchFamily="34" charset="0"/>
              <a:buChar char="•"/>
            </a:pPr>
            <a:r>
              <a:rPr lang="en-US" sz="2000" dirty="0">
                <a:solidFill>
                  <a:schemeClr val="tx2"/>
                </a:solidFill>
                <a:ea typeface="League Spartan" charset="0"/>
                <a:cs typeface="Poppins" pitchFamily="2" charset="77"/>
              </a:rPr>
              <a:t>Click on </a:t>
            </a:r>
            <a:r>
              <a:rPr lang="en-US" sz="2000" dirty="0">
                <a:solidFill>
                  <a:srgbClr val="FF0000"/>
                </a:solidFill>
                <a:ea typeface="League Spartan" charset="0"/>
                <a:cs typeface="Poppins" pitchFamily="2" charset="77"/>
              </a:rPr>
              <a:t>Know More</a:t>
            </a:r>
          </a:p>
        </p:txBody>
      </p:sp>
      <p:pic>
        <p:nvPicPr>
          <p:cNvPr id="6" name="Picture 5" descr="Process to search for a lab in the learner portal. Type &quot;lab&quot; in the search box. All labs will be listed. When you find the one you need to work on, select &quot;Know More.&quot;">
            <a:extLst>
              <a:ext uri="{FF2B5EF4-FFF2-40B4-BE49-F238E27FC236}">
                <a16:creationId xmlns:a16="http://schemas.microsoft.com/office/drawing/2014/main" id="{2CAFBEF1-94E8-4114-AAC6-F41CA1AC694E}"/>
              </a:ext>
            </a:extLst>
          </p:cNvPr>
          <p:cNvPicPr>
            <a:picLocks noChangeAspect="1"/>
          </p:cNvPicPr>
          <p:nvPr/>
        </p:nvPicPr>
        <p:blipFill>
          <a:blip r:embed="rId2"/>
          <a:stretch>
            <a:fillRect/>
          </a:stretch>
        </p:blipFill>
        <p:spPr>
          <a:xfrm>
            <a:off x="301455" y="1038687"/>
            <a:ext cx="7919267" cy="5104660"/>
          </a:xfrm>
          <a:prstGeom prst="rect">
            <a:avLst/>
          </a:prstGeom>
        </p:spPr>
      </p:pic>
    </p:spTree>
    <p:extLst>
      <p:ext uri="{BB962C8B-B14F-4D97-AF65-F5344CB8AC3E}">
        <p14:creationId xmlns:p14="http://schemas.microsoft.com/office/powerpoint/2010/main" val="364141335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86EC9-54A6-4E5E-BC02-F5A97CA22B36}"/>
              </a:ext>
            </a:extLst>
          </p:cNvPr>
          <p:cNvSpPr txBox="1"/>
          <p:nvPr/>
        </p:nvSpPr>
        <p:spPr>
          <a:xfrm>
            <a:off x="6537911" y="-754803"/>
            <a:ext cx="5654090" cy="561211"/>
          </a:xfrm>
          <a:prstGeom prst="rect">
            <a:avLst/>
          </a:prstGeom>
          <a:solidFill>
            <a:srgbClr val="FF0066"/>
          </a:solidFill>
        </p:spPr>
        <p:txBody>
          <a:bodyPr wrap="square" lIns="179285" tIns="143428" rIns="179285" bIns="143428" rtlCol="0">
            <a:spAutoFit/>
          </a:bodyPr>
          <a:lstStyle/>
          <a:p>
            <a:pPr>
              <a:lnSpc>
                <a:spcPct val="90000"/>
              </a:lnSpc>
              <a:spcAft>
                <a:spcPts val="588"/>
              </a:spcAft>
            </a:pPr>
            <a:r>
              <a:rPr lang="en-US" sz="1961" dirty="0">
                <a:solidFill>
                  <a:schemeClr val="bg1"/>
                </a:solidFill>
              </a:rPr>
              <a:t>Thank You slide</a:t>
            </a:r>
          </a:p>
        </p:txBody>
      </p:sp>
      <p:sp>
        <p:nvSpPr>
          <p:cNvPr id="3" name="Title 2">
            <a:extLst>
              <a:ext uri="{FF2B5EF4-FFF2-40B4-BE49-F238E27FC236}">
                <a16:creationId xmlns:a16="http://schemas.microsoft.com/office/drawing/2014/main" id="{581BBE84-9D13-41FD-AB94-48384D386832}"/>
              </a:ext>
            </a:extLst>
          </p:cNvPr>
          <p:cNvSpPr txBox="1">
            <a:spLocks/>
          </p:cNvSpPr>
          <p:nvPr/>
        </p:nvSpPr>
        <p:spPr>
          <a:xfrm>
            <a:off x="493345" y="3035864"/>
            <a:ext cx="9144000" cy="498527"/>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dirty="0">
                <a:solidFill>
                  <a:schemeClr val="bg1"/>
                </a:solidFill>
              </a:rPr>
              <a:t>Break Time</a:t>
            </a:r>
          </a:p>
        </p:txBody>
      </p:sp>
    </p:spTree>
    <p:custDataLst>
      <p:tags r:id="rId1"/>
    </p:custDataLst>
    <p:extLst>
      <p:ext uri="{BB962C8B-B14F-4D97-AF65-F5344CB8AC3E}">
        <p14:creationId xmlns:p14="http://schemas.microsoft.com/office/powerpoint/2010/main" val="3107993849"/>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DCEA469-8B54-4D1E-8AC8-43C53D5710A6}"/>
              </a:ext>
            </a:extLst>
          </p:cNvPr>
          <p:cNvSpPr>
            <a:spLocks noGrp="1"/>
          </p:cNvSpPr>
          <p:nvPr>
            <p:ph type="title"/>
          </p:nvPr>
        </p:nvSpPr>
        <p:spPr>
          <a:xfrm>
            <a:off x="352425" y="331567"/>
            <a:ext cx="6796924" cy="844847"/>
          </a:xfrm>
        </p:spPr>
        <p:txBody>
          <a:bodyPr/>
          <a:lstStyle/>
          <a:p>
            <a:r>
              <a:rPr lang="en-US" dirty="0">
                <a:cs typeface="Segoe UI"/>
              </a:rPr>
              <a:t>Lab 01: Azure Machine Learning integration</a:t>
            </a:r>
            <a:endParaRPr lang="en-US" dirty="0"/>
          </a:p>
        </p:txBody>
      </p:sp>
      <p:sp>
        <p:nvSpPr>
          <p:cNvPr id="6" name="TextBox 5">
            <a:extLst>
              <a:ext uri="{FF2B5EF4-FFF2-40B4-BE49-F238E27FC236}">
                <a16:creationId xmlns:a16="http://schemas.microsoft.com/office/drawing/2014/main" id="{89BAF1FA-F3AB-470E-9FE2-32FC7A3BE184}"/>
              </a:ext>
            </a:extLst>
          </p:cNvPr>
          <p:cNvSpPr txBox="1"/>
          <p:nvPr/>
        </p:nvSpPr>
        <p:spPr>
          <a:xfrm>
            <a:off x="352424" y="1412331"/>
            <a:ext cx="6210301" cy="1732782"/>
          </a:xfrm>
          <a:prstGeom prst="rect">
            <a:avLst/>
          </a:prstGeom>
          <a:noFill/>
        </p:spPr>
        <p:txBody>
          <a:bodyPr wrap="square" lIns="0" tIns="0" rIns="0" bIns="0" rtlCol="0">
            <a:spAutoFit/>
          </a:bodyPr>
          <a:lstStyle/>
          <a:p>
            <a:pPr defTabSz="914192"/>
            <a:r>
              <a:rPr lang="en-US" sz="1765" b="1" dirty="0">
                <a:solidFill>
                  <a:srgbClr val="1A1A1A"/>
                </a:solidFill>
                <a:latin typeface="Segoe UI"/>
              </a:rPr>
              <a:t>Objective: </a:t>
            </a:r>
            <a:r>
              <a:rPr lang="en-US" sz="1765" dirty="0">
                <a:solidFill>
                  <a:srgbClr val="1A1A1A"/>
                </a:solidFill>
                <a:latin typeface="Segoe UI"/>
              </a:rPr>
              <a:t>As a result of participating in this lab, you will be better able to use the Azure Machine Learning integration is Synapse Studio</a:t>
            </a:r>
          </a:p>
          <a:p>
            <a:pPr defTabSz="914192"/>
            <a:endParaRPr lang="en-US" sz="1765" dirty="0">
              <a:solidFill>
                <a:srgbClr val="1A1A1A"/>
              </a:solidFill>
              <a:latin typeface="Segoe UI"/>
            </a:endParaRPr>
          </a:p>
          <a:p>
            <a:pPr defTabSz="914192"/>
            <a:r>
              <a:rPr lang="en-US" sz="1400" b="1" dirty="0">
                <a:solidFill>
                  <a:srgbClr val="1A1A1A"/>
                </a:solidFill>
                <a:latin typeface="Segoe UI"/>
              </a:rPr>
              <a:t>What you will be doing: </a:t>
            </a:r>
            <a:r>
              <a:rPr lang="en-US" sz="1400" dirty="0">
                <a:solidFill>
                  <a:srgbClr val="1A1A1A"/>
                </a:solidFill>
                <a:latin typeface="Segoe UI"/>
              </a:rPr>
              <a:t>You will </a:t>
            </a:r>
            <a:r>
              <a:rPr lang="en-US" sz="1400" b="1" dirty="0">
                <a:solidFill>
                  <a:srgbClr val="1A1A1A"/>
                </a:solidFill>
                <a:latin typeface="Segoe UI"/>
              </a:rPr>
              <a:t>work individually in your lab environment to complete a set of tasks </a:t>
            </a:r>
            <a:r>
              <a:rPr lang="en-US" sz="1400" dirty="0">
                <a:solidFill>
                  <a:srgbClr val="1A1A1A"/>
                </a:solidFill>
                <a:latin typeface="Segoe UI"/>
              </a:rPr>
              <a:t>to create a machine learning model from within Synapse Studio</a:t>
            </a:r>
          </a:p>
        </p:txBody>
      </p:sp>
      <p:sp>
        <p:nvSpPr>
          <p:cNvPr id="9" name="TextBox 8">
            <a:extLst>
              <a:ext uri="{FF2B5EF4-FFF2-40B4-BE49-F238E27FC236}">
                <a16:creationId xmlns:a16="http://schemas.microsoft.com/office/drawing/2014/main" id="{243FFC84-B70E-4064-83ED-02E404006BF8}"/>
              </a:ext>
            </a:extLst>
          </p:cNvPr>
          <p:cNvSpPr txBox="1"/>
          <p:nvPr/>
        </p:nvSpPr>
        <p:spPr>
          <a:xfrm>
            <a:off x="352425" y="5886289"/>
            <a:ext cx="6796924" cy="430887"/>
          </a:xfrm>
          <a:prstGeom prst="rect">
            <a:avLst/>
          </a:prstGeom>
          <a:noFill/>
        </p:spPr>
        <p:txBody>
          <a:bodyPr wrap="square" lIns="0" tIns="0" rIns="0" bIns="0" rtlCol="0">
            <a:spAutoFit/>
          </a:bodyPr>
          <a:lstStyle/>
          <a:p>
            <a:pPr defTabSz="914192"/>
            <a:r>
              <a:rPr lang="en-US" sz="1400" b="1">
                <a:solidFill>
                  <a:srgbClr val="1A1A1A"/>
                </a:solidFill>
                <a:latin typeface="Segoe UI"/>
              </a:rPr>
              <a:t>Total Activity Time: 60 minutes </a:t>
            </a:r>
          </a:p>
          <a:p>
            <a:pPr marL="336080" indent="-336080" defTabSz="914192">
              <a:buFont typeface="Arial" panose="020B0604020202020204" pitchFamily="34" charset="0"/>
              <a:buChar char="•"/>
            </a:pPr>
            <a:endParaRPr lang="en-US" sz="1400">
              <a:solidFill>
                <a:srgbClr val="1A1A1A"/>
              </a:solidFill>
              <a:latin typeface="Segoe UI"/>
            </a:endParaRPr>
          </a:p>
        </p:txBody>
      </p:sp>
      <p:pic>
        <p:nvPicPr>
          <p:cNvPr id="2" name="Picture 1" descr="A person sitting at a table in front of a window&#10;&#10;Description automatically generated">
            <a:extLst>
              <a:ext uri="{FF2B5EF4-FFF2-40B4-BE49-F238E27FC236}">
                <a16:creationId xmlns:a16="http://schemas.microsoft.com/office/drawing/2014/main" id="{7A03486E-86C4-461C-896E-98CA25E5B83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41388" r="9053"/>
          <a:stretch/>
        </p:blipFill>
        <p:spPr>
          <a:xfrm>
            <a:off x="6992298" y="-7450"/>
            <a:ext cx="5198837" cy="6993533"/>
          </a:xfrm>
          <a:prstGeom prst="rect">
            <a:avLst/>
          </a:prstGeom>
        </p:spPr>
      </p:pic>
    </p:spTree>
    <p:extLst>
      <p:ext uri="{BB962C8B-B14F-4D97-AF65-F5344CB8AC3E}">
        <p14:creationId xmlns:p14="http://schemas.microsoft.com/office/powerpoint/2010/main" val="2293147876"/>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a:xfrm>
            <a:off x="584201" y="2447566"/>
            <a:ext cx="5083629" cy="1086195"/>
          </a:xfrm>
        </p:spPr>
        <p:txBody>
          <a:bodyPr/>
          <a:lstStyle/>
          <a:p>
            <a:r>
              <a:rPr lang="en-US" dirty="0"/>
              <a:t>Azure Data Explorer integration</a:t>
            </a:r>
          </a:p>
        </p:txBody>
      </p:sp>
    </p:spTree>
    <p:custDataLst>
      <p:tags r:id="rId1"/>
    </p:custDataLst>
    <p:extLst>
      <p:ext uri="{BB962C8B-B14F-4D97-AF65-F5344CB8AC3E}">
        <p14:creationId xmlns:p14="http://schemas.microsoft.com/office/powerpoint/2010/main" val="899094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391AB80-7540-47C4-B7A8-EB9A8190B509}"/>
              </a:ext>
            </a:extLst>
          </p:cNvPr>
          <p:cNvSpPr>
            <a:spLocks noGrp="1"/>
          </p:cNvSpPr>
          <p:nvPr>
            <p:ph type="title"/>
          </p:nvPr>
        </p:nvSpPr>
        <p:spPr/>
        <p:txBody>
          <a:bodyPr/>
          <a:lstStyle/>
          <a:p>
            <a:r>
              <a:rPr lang="en-US" dirty="0"/>
              <a:t>What is Azure Data Explorer (ADX)?</a:t>
            </a:r>
          </a:p>
        </p:txBody>
      </p:sp>
      <p:pic>
        <p:nvPicPr>
          <p:cNvPr id="4098" name="Picture 2" descr="See the source image">
            <a:extLst>
              <a:ext uri="{FF2B5EF4-FFF2-40B4-BE49-F238E27FC236}">
                <a16:creationId xmlns:a16="http://schemas.microsoft.com/office/drawing/2014/main" id="{CBF2E004-FF52-4B01-B55E-28C49E9990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89785" y="5132638"/>
            <a:ext cx="1506215" cy="1506215"/>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DD5D97C3-9E59-40FD-9601-43BC83A907F5}"/>
              </a:ext>
            </a:extLst>
          </p:cNvPr>
          <p:cNvPicPr>
            <a:picLocks noChangeAspect="1"/>
          </p:cNvPicPr>
          <p:nvPr/>
        </p:nvPicPr>
        <p:blipFill>
          <a:blip r:embed="rId4"/>
          <a:stretch>
            <a:fillRect/>
          </a:stretch>
        </p:blipFill>
        <p:spPr>
          <a:xfrm>
            <a:off x="4991613" y="1140153"/>
            <a:ext cx="6976959" cy="3033264"/>
          </a:xfrm>
          <a:prstGeom prst="rect">
            <a:avLst/>
          </a:prstGeom>
        </p:spPr>
      </p:pic>
      <p:pic>
        <p:nvPicPr>
          <p:cNvPr id="3" name="Picture 2">
            <a:extLst>
              <a:ext uri="{FF2B5EF4-FFF2-40B4-BE49-F238E27FC236}">
                <a16:creationId xmlns:a16="http://schemas.microsoft.com/office/drawing/2014/main" id="{F8A9F849-BAAD-4320-B95C-EA11D3EBFFB5}"/>
              </a:ext>
            </a:extLst>
          </p:cNvPr>
          <p:cNvPicPr>
            <a:picLocks noChangeAspect="1"/>
          </p:cNvPicPr>
          <p:nvPr/>
        </p:nvPicPr>
        <p:blipFill>
          <a:blip r:embed="rId5"/>
          <a:stretch>
            <a:fillRect/>
          </a:stretch>
        </p:blipFill>
        <p:spPr>
          <a:xfrm>
            <a:off x="6483996" y="4636304"/>
            <a:ext cx="5484576" cy="2163086"/>
          </a:xfrm>
          <a:prstGeom prst="rect">
            <a:avLst/>
          </a:prstGeom>
        </p:spPr>
      </p:pic>
      <p:sp>
        <p:nvSpPr>
          <p:cNvPr id="5" name="TextBox 4">
            <a:extLst>
              <a:ext uri="{FF2B5EF4-FFF2-40B4-BE49-F238E27FC236}">
                <a16:creationId xmlns:a16="http://schemas.microsoft.com/office/drawing/2014/main" id="{385EFC17-0F87-483E-A718-64C7D73BCCD3}"/>
              </a:ext>
            </a:extLst>
          </p:cNvPr>
          <p:cNvSpPr txBox="1"/>
          <p:nvPr/>
        </p:nvSpPr>
        <p:spPr>
          <a:xfrm>
            <a:off x="117231" y="1970419"/>
            <a:ext cx="4771292" cy="3385542"/>
          </a:xfrm>
          <a:prstGeom prst="rect">
            <a:avLst/>
          </a:prstGeom>
          <a:noFill/>
        </p:spPr>
        <p:txBody>
          <a:bodyPr wrap="square" lIns="0" tIns="0" rIns="0" bIns="0" rtlCol="0">
            <a:spAutoFit/>
          </a:bodyPr>
          <a:lstStyle/>
          <a:p>
            <a:pPr marL="342900" indent="-342900" algn="l">
              <a:buFont typeface="Arial" panose="020B0604020202020204" pitchFamily="34" charset="0"/>
              <a:buChar char="•"/>
            </a:pPr>
            <a:r>
              <a:rPr lang="en-US" sz="2000" dirty="0">
                <a:gradFill>
                  <a:gsLst>
                    <a:gs pos="2917">
                      <a:schemeClr val="tx1"/>
                    </a:gs>
                    <a:gs pos="30000">
                      <a:schemeClr val="tx1"/>
                    </a:gs>
                  </a:gsLst>
                  <a:lin ang="5400000" scaled="0"/>
                </a:gradFill>
              </a:rPr>
              <a:t>Fully managed cluster-based analytics service</a:t>
            </a:r>
          </a:p>
          <a:p>
            <a:pPr algn="l"/>
            <a:endParaRPr lang="en-US" sz="2000" dirty="0">
              <a:gradFill>
                <a:gsLst>
                  <a:gs pos="2917">
                    <a:schemeClr val="tx1"/>
                  </a:gs>
                  <a:gs pos="30000">
                    <a:schemeClr val="tx1"/>
                  </a:gs>
                </a:gsLst>
                <a:lin ang="5400000" scaled="0"/>
              </a:gradFill>
            </a:endParaRPr>
          </a:p>
          <a:p>
            <a:pPr marL="342900" indent="-342900" algn="l">
              <a:buFont typeface="Arial" panose="020B0604020202020204" pitchFamily="34" charset="0"/>
              <a:buChar char="•"/>
            </a:pPr>
            <a:r>
              <a:rPr lang="en-US" sz="2000" dirty="0">
                <a:gradFill>
                  <a:gsLst>
                    <a:gs pos="2917">
                      <a:schemeClr val="tx1"/>
                    </a:gs>
                    <a:gs pos="30000">
                      <a:schemeClr val="tx1"/>
                    </a:gs>
                  </a:gsLst>
                  <a:lin ang="5400000" scaled="0"/>
                </a:gradFill>
              </a:rPr>
              <a:t>Optimized for telemetry and streaming data</a:t>
            </a:r>
          </a:p>
          <a:p>
            <a:pPr algn="l"/>
            <a:endParaRPr lang="en-US" sz="2000" dirty="0">
              <a:gradFill>
                <a:gsLst>
                  <a:gs pos="2917">
                    <a:schemeClr val="tx1"/>
                  </a:gs>
                  <a:gs pos="30000">
                    <a:schemeClr val="tx1"/>
                  </a:gs>
                </a:gsLst>
                <a:lin ang="5400000" scaled="0"/>
              </a:gradFill>
            </a:endParaRPr>
          </a:p>
          <a:p>
            <a:pPr marL="342900" indent="-342900" algn="l">
              <a:buFont typeface="Arial" panose="020B0604020202020204" pitchFamily="34" charset="0"/>
              <a:buChar char="•"/>
            </a:pPr>
            <a:r>
              <a:rPr lang="en-US" sz="2000" dirty="0">
                <a:gradFill>
                  <a:gsLst>
                    <a:gs pos="2917">
                      <a:schemeClr val="tx1"/>
                    </a:gs>
                    <a:gs pos="30000">
                      <a:schemeClr val="tx1"/>
                    </a:gs>
                  </a:gsLst>
                  <a:lin ang="5400000" scaled="0"/>
                </a:gradFill>
              </a:rPr>
              <a:t>KQL query language</a:t>
            </a:r>
          </a:p>
          <a:p>
            <a:pPr algn="l"/>
            <a:endParaRPr lang="en-US" sz="2000" dirty="0">
              <a:gradFill>
                <a:gsLst>
                  <a:gs pos="2917">
                    <a:schemeClr val="tx1"/>
                  </a:gs>
                  <a:gs pos="30000">
                    <a:schemeClr val="tx1"/>
                  </a:gs>
                </a:gsLst>
                <a:lin ang="5400000" scaled="0"/>
              </a:gradFill>
            </a:endParaRPr>
          </a:p>
          <a:p>
            <a:pPr marL="342900" indent="-342900" algn="l">
              <a:buFont typeface="Arial" panose="020B0604020202020204" pitchFamily="34" charset="0"/>
              <a:buChar char="•"/>
            </a:pPr>
            <a:r>
              <a:rPr lang="en-US" sz="2000" dirty="0">
                <a:gradFill>
                  <a:gsLst>
                    <a:gs pos="2917">
                      <a:schemeClr val="tx1"/>
                    </a:gs>
                    <a:gs pos="30000">
                      <a:schemeClr val="tx1"/>
                    </a:gs>
                  </a:gsLst>
                  <a:lin ang="5400000" scaled="0"/>
                </a:gradFill>
              </a:rPr>
              <a:t>Data service powering Azure Monitor, Time Series Insights, and Windows Defender Advanced Threat Protection</a:t>
            </a:r>
          </a:p>
        </p:txBody>
      </p:sp>
    </p:spTree>
    <p:extLst>
      <p:ext uri="{BB962C8B-B14F-4D97-AF65-F5344CB8AC3E}">
        <p14:creationId xmlns:p14="http://schemas.microsoft.com/office/powerpoint/2010/main" val="1225897777"/>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391AB80-7540-47C4-B7A8-EB9A8190B509}"/>
              </a:ext>
            </a:extLst>
          </p:cNvPr>
          <p:cNvSpPr>
            <a:spLocks noGrp="1"/>
          </p:cNvSpPr>
          <p:nvPr>
            <p:ph type="title"/>
          </p:nvPr>
        </p:nvSpPr>
        <p:spPr/>
        <p:txBody>
          <a:bodyPr/>
          <a:lstStyle/>
          <a:p>
            <a:r>
              <a:rPr lang="en-US" dirty="0"/>
              <a:t>How did ADX come to be?</a:t>
            </a:r>
          </a:p>
        </p:txBody>
      </p:sp>
      <p:graphicFrame>
        <p:nvGraphicFramePr>
          <p:cNvPr id="6" name="Diagram 5">
            <a:extLst>
              <a:ext uri="{FF2B5EF4-FFF2-40B4-BE49-F238E27FC236}">
                <a16:creationId xmlns:a16="http://schemas.microsoft.com/office/drawing/2014/main" id="{5463C028-85F5-45EC-B90E-866421EB04F2}"/>
              </a:ext>
            </a:extLst>
          </p:cNvPr>
          <p:cNvGraphicFramePr/>
          <p:nvPr>
            <p:extLst>
              <p:ext uri="{D42A27DB-BD31-4B8C-83A1-F6EECF244321}">
                <p14:modId xmlns:p14="http://schemas.microsoft.com/office/powerpoint/2010/main" val="459450002"/>
              </p:ext>
            </p:extLst>
          </p:nvPr>
        </p:nvGraphicFramePr>
        <p:xfrm>
          <a:off x="1445846" y="1219200"/>
          <a:ext cx="8128000" cy="271975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extBox 6">
            <a:extLst>
              <a:ext uri="{FF2B5EF4-FFF2-40B4-BE49-F238E27FC236}">
                <a16:creationId xmlns:a16="http://schemas.microsoft.com/office/drawing/2014/main" id="{9649ED60-45DC-4530-A3DD-FAFF33540894}"/>
              </a:ext>
            </a:extLst>
          </p:cNvPr>
          <p:cNvSpPr txBox="1"/>
          <p:nvPr/>
        </p:nvSpPr>
        <p:spPr>
          <a:xfrm>
            <a:off x="1453661" y="4146956"/>
            <a:ext cx="9284677" cy="2154436"/>
          </a:xfrm>
          <a:prstGeom prst="rect">
            <a:avLst/>
          </a:prstGeom>
          <a:noFill/>
        </p:spPr>
        <p:txBody>
          <a:bodyPr wrap="square" lIns="0" tIns="0" rIns="0" bIns="0" rtlCol="0">
            <a:spAutoFit/>
          </a:bodyPr>
          <a:lstStyle/>
          <a:p>
            <a:pPr marL="342900" indent="-342900" algn="l">
              <a:buFont typeface="Wingdings" panose="05000000000000000000" pitchFamily="2" charset="2"/>
              <a:buChar char="Ø"/>
            </a:pPr>
            <a:r>
              <a:rPr lang="en-US" sz="2000" dirty="0">
                <a:gradFill>
                  <a:gsLst>
                    <a:gs pos="2917">
                      <a:schemeClr val="tx1"/>
                    </a:gs>
                    <a:gs pos="30000">
                      <a:schemeClr val="tx1"/>
                    </a:gs>
                  </a:gsLst>
                  <a:lin ang="5400000" scaled="0"/>
                </a:gradFill>
              </a:rPr>
              <a:t>2014 – R&amp;D</a:t>
            </a:r>
          </a:p>
          <a:p>
            <a:pPr algn="l"/>
            <a:endParaRPr lang="en-US" sz="2000" dirty="0">
              <a:gradFill>
                <a:gsLst>
                  <a:gs pos="2917">
                    <a:schemeClr val="tx1"/>
                  </a:gs>
                  <a:gs pos="30000">
                    <a:schemeClr val="tx1"/>
                  </a:gs>
                </a:gsLst>
                <a:lin ang="5400000" scaled="0"/>
              </a:gradFill>
            </a:endParaRPr>
          </a:p>
          <a:p>
            <a:pPr marL="342900" indent="-342900" algn="l">
              <a:buFont typeface="Wingdings" panose="05000000000000000000" pitchFamily="2" charset="2"/>
              <a:buChar char="Ø"/>
            </a:pPr>
            <a:r>
              <a:rPr lang="en-US" sz="2000" dirty="0">
                <a:gradFill>
                  <a:gsLst>
                    <a:gs pos="2917">
                      <a:schemeClr val="tx1"/>
                    </a:gs>
                    <a:gs pos="30000">
                      <a:schemeClr val="tx1"/>
                    </a:gs>
                  </a:gsLst>
                  <a:lin ang="5400000" scaled="0"/>
                </a:gradFill>
              </a:rPr>
              <a:t>2016 – Added as the data service for Application Insights</a:t>
            </a:r>
          </a:p>
          <a:p>
            <a:pPr algn="l"/>
            <a:endParaRPr lang="en-US" sz="2000" dirty="0">
              <a:gradFill>
                <a:gsLst>
                  <a:gs pos="2917">
                    <a:schemeClr val="tx1"/>
                  </a:gs>
                  <a:gs pos="30000">
                    <a:schemeClr val="tx1"/>
                  </a:gs>
                </a:gsLst>
                <a:lin ang="5400000" scaled="0"/>
              </a:gradFill>
            </a:endParaRPr>
          </a:p>
          <a:p>
            <a:pPr marL="342900" indent="-342900" algn="l">
              <a:buFont typeface="Wingdings" panose="05000000000000000000" pitchFamily="2" charset="2"/>
              <a:buChar char="Ø"/>
            </a:pPr>
            <a:r>
              <a:rPr lang="en-US" sz="2000" dirty="0">
                <a:gradFill>
                  <a:gsLst>
                    <a:gs pos="2917">
                      <a:schemeClr val="tx1"/>
                    </a:gs>
                    <a:gs pos="30000">
                      <a:schemeClr val="tx1"/>
                    </a:gs>
                  </a:gsLst>
                  <a:lin ang="5400000" scaled="0"/>
                </a:gradFill>
              </a:rPr>
              <a:t>2018 – Public preview</a:t>
            </a:r>
          </a:p>
          <a:p>
            <a:pPr algn="l"/>
            <a:endParaRPr lang="en-US" sz="2000" dirty="0">
              <a:gradFill>
                <a:gsLst>
                  <a:gs pos="2917">
                    <a:schemeClr val="tx1"/>
                  </a:gs>
                  <a:gs pos="30000">
                    <a:schemeClr val="tx1"/>
                  </a:gs>
                </a:gsLst>
                <a:lin ang="5400000" scaled="0"/>
              </a:gradFill>
            </a:endParaRPr>
          </a:p>
          <a:p>
            <a:pPr marL="342900" indent="-342900" algn="l">
              <a:buFont typeface="Wingdings" panose="05000000000000000000" pitchFamily="2" charset="2"/>
              <a:buChar char="Ø"/>
            </a:pPr>
            <a:r>
              <a:rPr lang="en-US" sz="2000" dirty="0">
                <a:gradFill>
                  <a:gsLst>
                    <a:gs pos="2917">
                      <a:schemeClr val="tx1"/>
                    </a:gs>
                    <a:gs pos="30000">
                      <a:schemeClr val="tx1"/>
                    </a:gs>
                  </a:gsLst>
                  <a:lin ang="5400000" scaled="0"/>
                </a:gradFill>
              </a:rPr>
              <a:t>2019 - GA</a:t>
            </a:r>
          </a:p>
        </p:txBody>
      </p:sp>
    </p:spTree>
    <p:extLst>
      <p:ext uri="{BB962C8B-B14F-4D97-AF65-F5344CB8AC3E}">
        <p14:creationId xmlns:p14="http://schemas.microsoft.com/office/powerpoint/2010/main" val="1909369862"/>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FE3D1C-A974-4BFC-9BD6-724FD31F7167}"/>
              </a:ext>
            </a:extLst>
          </p:cNvPr>
          <p:cNvSpPr>
            <a:spLocks noGrp="1"/>
          </p:cNvSpPr>
          <p:nvPr>
            <p:ph type="title"/>
          </p:nvPr>
        </p:nvSpPr>
        <p:spPr/>
        <p:txBody>
          <a:bodyPr/>
          <a:lstStyle/>
          <a:p>
            <a:r>
              <a:rPr lang="en-US" dirty="0"/>
              <a:t>Azure Data Explorer and Azure Synapse Analytics</a:t>
            </a:r>
          </a:p>
        </p:txBody>
      </p:sp>
      <p:pic>
        <p:nvPicPr>
          <p:cNvPr id="5122" name="Picture 2" descr="Screenshot that shows new sample notebooks.">
            <a:extLst>
              <a:ext uri="{FF2B5EF4-FFF2-40B4-BE49-F238E27FC236}">
                <a16:creationId xmlns:a16="http://schemas.microsoft.com/office/drawing/2014/main" id="{E3AC1770-8576-40DE-94DB-63C229FDDA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647" y="1263079"/>
            <a:ext cx="5267524" cy="402972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9A9585FA-9A9F-49F9-BD48-72375B9CCDE4}"/>
              </a:ext>
            </a:extLst>
          </p:cNvPr>
          <p:cNvPicPr>
            <a:picLocks noChangeAspect="1"/>
          </p:cNvPicPr>
          <p:nvPr/>
        </p:nvPicPr>
        <p:blipFill rotWithShape="1">
          <a:blip r:embed="rId4"/>
          <a:srcRect l="18462" t="16851" r="36846" b="47053"/>
          <a:stretch/>
        </p:blipFill>
        <p:spPr>
          <a:xfrm>
            <a:off x="5441171" y="2117521"/>
            <a:ext cx="6577180" cy="2731478"/>
          </a:xfrm>
          <a:prstGeom prst="rect">
            <a:avLst/>
          </a:prstGeom>
        </p:spPr>
      </p:pic>
      <p:pic>
        <p:nvPicPr>
          <p:cNvPr id="6" name="Graphic 5" descr="Badge 1 outline">
            <a:extLst>
              <a:ext uri="{FF2B5EF4-FFF2-40B4-BE49-F238E27FC236}">
                <a16:creationId xmlns:a16="http://schemas.microsoft.com/office/drawing/2014/main" id="{16756624-902A-4491-91CA-3FF97403D54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263905" y="1917893"/>
            <a:ext cx="914400" cy="914400"/>
          </a:xfrm>
          <a:prstGeom prst="rect">
            <a:avLst/>
          </a:prstGeom>
        </p:spPr>
      </p:pic>
      <p:pic>
        <p:nvPicPr>
          <p:cNvPr id="7" name="Graphic 6" descr="Badge outline">
            <a:extLst>
              <a:ext uri="{FF2B5EF4-FFF2-40B4-BE49-F238E27FC236}">
                <a16:creationId xmlns:a16="http://schemas.microsoft.com/office/drawing/2014/main" id="{8E2E3709-A046-4BCD-A477-4D024FF1C54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1011224" y="3429000"/>
            <a:ext cx="914400" cy="914400"/>
          </a:xfrm>
          <a:prstGeom prst="rect">
            <a:avLst/>
          </a:prstGeom>
        </p:spPr>
      </p:pic>
    </p:spTree>
    <p:extLst>
      <p:ext uri="{BB962C8B-B14F-4D97-AF65-F5344CB8AC3E}">
        <p14:creationId xmlns:p14="http://schemas.microsoft.com/office/powerpoint/2010/main" val="4002868300"/>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0B105FF4-5322-4B41-BA12-B1B509F3C2FA}"/>
              </a:ext>
            </a:extLst>
          </p:cNvPr>
          <p:cNvSpPr>
            <a:spLocks noGrp="1"/>
          </p:cNvSpPr>
          <p:nvPr>
            <p:ph type="title"/>
          </p:nvPr>
        </p:nvSpPr>
        <p:spPr>
          <a:xfrm>
            <a:off x="588263" y="2990440"/>
            <a:ext cx="4167887" cy="543097"/>
          </a:xfrm>
        </p:spPr>
        <p:txBody>
          <a:bodyPr/>
          <a:lstStyle/>
          <a:p>
            <a:r>
              <a:rPr lang="en-US" dirty="0"/>
              <a:t>Mentimeter Poll</a:t>
            </a:r>
          </a:p>
        </p:txBody>
      </p:sp>
      <p:sp>
        <p:nvSpPr>
          <p:cNvPr id="10" name="Text Placeholder 9">
            <a:extLst>
              <a:ext uri="{FF2B5EF4-FFF2-40B4-BE49-F238E27FC236}">
                <a16:creationId xmlns:a16="http://schemas.microsoft.com/office/drawing/2014/main" id="{9AFD0CC0-3A23-4586-AA8D-77DD85ABA710}"/>
              </a:ext>
            </a:extLst>
          </p:cNvPr>
          <p:cNvSpPr>
            <a:spLocks noGrp="1"/>
          </p:cNvSpPr>
          <p:nvPr>
            <p:ph type="body" sz="quarter" idx="12"/>
          </p:nvPr>
        </p:nvSpPr>
        <p:spPr>
          <a:xfrm>
            <a:off x="582042" y="3962401"/>
            <a:ext cx="4164583" cy="2112245"/>
          </a:xfrm>
        </p:spPr>
        <p:txBody>
          <a:bodyPr/>
          <a:lstStyle/>
          <a:p>
            <a:r>
              <a:rPr lang="en-US" dirty="0"/>
              <a:t>Scan QR Code </a:t>
            </a:r>
            <a:br>
              <a:rPr lang="en-US" dirty="0"/>
            </a:br>
            <a:endParaRPr lang="en-US" dirty="0"/>
          </a:p>
          <a:p>
            <a:r>
              <a:rPr lang="en-US" dirty="0"/>
              <a:t>or</a:t>
            </a:r>
            <a:br>
              <a:rPr lang="en-US" dirty="0"/>
            </a:br>
            <a:br>
              <a:rPr lang="en-US" dirty="0"/>
            </a:br>
            <a:r>
              <a:rPr lang="en-US" dirty="0"/>
              <a:t>Go to </a:t>
            </a:r>
            <a:r>
              <a:rPr lang="en-US" dirty="0">
                <a:hlinkClick r:id="rId3"/>
              </a:rPr>
              <a:t>www.menti.com</a:t>
            </a:r>
            <a:r>
              <a:rPr lang="en-US" dirty="0"/>
              <a:t> and use code</a:t>
            </a:r>
          </a:p>
          <a:p>
            <a:endParaRPr lang="en-US" b="1" i="0" dirty="0">
              <a:effectLst/>
              <a:latin typeface="MentiText"/>
            </a:endParaRPr>
          </a:p>
          <a:p>
            <a:r>
              <a:rPr lang="en-US" b="1" i="0" dirty="0">
                <a:effectLst/>
                <a:latin typeface="MentiText"/>
              </a:rPr>
              <a:t>7594 9409</a:t>
            </a:r>
            <a:endParaRPr lang="en-US" dirty="0"/>
          </a:p>
        </p:txBody>
      </p:sp>
      <p:pic>
        <p:nvPicPr>
          <p:cNvPr id="5122" name="Picture 2" descr="QR code for your presentation">
            <a:extLst>
              <a:ext uri="{FF2B5EF4-FFF2-40B4-BE49-F238E27FC236}">
                <a16:creationId xmlns:a16="http://schemas.microsoft.com/office/drawing/2014/main" id="{0E4FE8A4-F027-40B0-97CF-D8C5AC27DEC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45424" y="1312146"/>
            <a:ext cx="4762500" cy="4762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7416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a:xfrm>
            <a:off x="584201" y="2990664"/>
            <a:ext cx="5083629" cy="543097"/>
          </a:xfrm>
        </p:spPr>
        <p:txBody>
          <a:bodyPr/>
          <a:lstStyle/>
          <a:p>
            <a:r>
              <a:rPr lang="en-US" dirty="0"/>
              <a:t>Spark Updates</a:t>
            </a:r>
          </a:p>
        </p:txBody>
      </p:sp>
    </p:spTree>
    <p:custDataLst>
      <p:tags r:id="rId1"/>
    </p:custDataLst>
    <p:extLst>
      <p:ext uri="{BB962C8B-B14F-4D97-AF65-F5344CB8AC3E}">
        <p14:creationId xmlns:p14="http://schemas.microsoft.com/office/powerpoint/2010/main" val="27898890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B269CF-EDC6-463C-984E-680922E33F94}"/>
              </a:ext>
            </a:extLst>
          </p:cNvPr>
          <p:cNvSpPr>
            <a:spLocks noGrp="1"/>
          </p:cNvSpPr>
          <p:nvPr>
            <p:ph type="title"/>
          </p:nvPr>
        </p:nvSpPr>
        <p:spPr/>
        <p:txBody>
          <a:bodyPr/>
          <a:lstStyle/>
          <a:p>
            <a:r>
              <a:rPr lang="en-US" dirty="0"/>
              <a:t>Synapse Studio Features - Naming</a:t>
            </a:r>
          </a:p>
        </p:txBody>
      </p:sp>
      <p:sp>
        <p:nvSpPr>
          <p:cNvPr id="3" name="Text Placeholder 2">
            <a:extLst>
              <a:ext uri="{FF2B5EF4-FFF2-40B4-BE49-F238E27FC236}">
                <a16:creationId xmlns:a16="http://schemas.microsoft.com/office/drawing/2014/main" id="{11C724C2-9FF0-4B67-A9A3-D9FE05B57B29}"/>
              </a:ext>
            </a:extLst>
          </p:cNvPr>
          <p:cNvSpPr>
            <a:spLocks noGrp="1"/>
          </p:cNvSpPr>
          <p:nvPr>
            <p:ph type="body" sz="quarter" idx="10"/>
          </p:nvPr>
        </p:nvSpPr>
        <p:spPr>
          <a:xfrm>
            <a:off x="584200" y="1435100"/>
            <a:ext cx="5212080" cy="1446550"/>
          </a:xfrm>
        </p:spPr>
        <p:txBody>
          <a:bodyPr/>
          <a:lstStyle/>
          <a:p>
            <a:pPr marL="457200" indent="-457200">
              <a:buFontTx/>
              <a:buChar char="-"/>
            </a:pPr>
            <a:r>
              <a:rPr lang="en-US" dirty="0"/>
              <a:t>Orchestrate is now Integrate</a:t>
            </a:r>
          </a:p>
          <a:p>
            <a:pPr marL="457200" indent="-457200">
              <a:buFontTx/>
              <a:buChar char="-"/>
            </a:pPr>
            <a:r>
              <a:rPr lang="en-US" dirty="0"/>
              <a:t>Serverless pool renamed to “Built-in”</a:t>
            </a:r>
          </a:p>
        </p:txBody>
      </p:sp>
      <p:sp>
        <p:nvSpPr>
          <p:cNvPr id="4" name="Text Placeholder 3">
            <a:extLst>
              <a:ext uri="{FF2B5EF4-FFF2-40B4-BE49-F238E27FC236}">
                <a16:creationId xmlns:a16="http://schemas.microsoft.com/office/drawing/2014/main" id="{E0179183-DCE2-441D-9B56-D9623F504BD5}"/>
              </a:ext>
            </a:extLst>
          </p:cNvPr>
          <p:cNvSpPr>
            <a:spLocks noGrp="1"/>
          </p:cNvSpPr>
          <p:nvPr>
            <p:ph type="body" sz="quarter" idx="12"/>
          </p:nvPr>
        </p:nvSpPr>
        <p:spPr>
          <a:xfrm>
            <a:off x="6397172" y="1435100"/>
            <a:ext cx="5212080" cy="1877437"/>
          </a:xfrm>
        </p:spPr>
        <p:txBody>
          <a:bodyPr/>
          <a:lstStyle/>
          <a:p>
            <a:pPr marL="457200" indent="-457200">
              <a:buFontTx/>
              <a:buChar char="-"/>
            </a:pPr>
            <a:r>
              <a:rPr lang="en-US" dirty="0"/>
              <a:t>SQL pool rebranding: serverless and dedicated</a:t>
            </a:r>
          </a:p>
          <a:p>
            <a:pPr marL="457200" indent="-457200">
              <a:buFontTx/>
              <a:buChar char="-"/>
            </a:pPr>
            <a:r>
              <a:rPr lang="en-US" dirty="0"/>
              <a:t>Apache Spark in Azure Synapse Analytics</a:t>
            </a:r>
          </a:p>
        </p:txBody>
      </p:sp>
      <p:pic>
        <p:nvPicPr>
          <p:cNvPr id="6" name="Picture 5">
            <a:extLst>
              <a:ext uri="{FF2B5EF4-FFF2-40B4-BE49-F238E27FC236}">
                <a16:creationId xmlns:a16="http://schemas.microsoft.com/office/drawing/2014/main" id="{F3F79E0E-FFC4-42E8-B3E6-68482540AD73}"/>
              </a:ext>
            </a:extLst>
          </p:cNvPr>
          <p:cNvPicPr>
            <a:picLocks noChangeAspect="1"/>
          </p:cNvPicPr>
          <p:nvPr/>
        </p:nvPicPr>
        <p:blipFill>
          <a:blip r:embed="rId3"/>
          <a:stretch>
            <a:fillRect/>
          </a:stretch>
        </p:blipFill>
        <p:spPr>
          <a:xfrm>
            <a:off x="1616472" y="3183292"/>
            <a:ext cx="2085714" cy="3076190"/>
          </a:xfrm>
          <a:prstGeom prst="rect">
            <a:avLst/>
          </a:prstGeom>
        </p:spPr>
      </p:pic>
      <p:pic>
        <p:nvPicPr>
          <p:cNvPr id="8" name="Picture 7">
            <a:extLst>
              <a:ext uri="{FF2B5EF4-FFF2-40B4-BE49-F238E27FC236}">
                <a16:creationId xmlns:a16="http://schemas.microsoft.com/office/drawing/2014/main" id="{F00A0A21-4773-4738-8189-53B3CAF94F12}"/>
              </a:ext>
            </a:extLst>
          </p:cNvPr>
          <p:cNvPicPr>
            <a:picLocks noChangeAspect="1"/>
          </p:cNvPicPr>
          <p:nvPr/>
        </p:nvPicPr>
        <p:blipFill rotWithShape="1">
          <a:blip r:embed="rId4"/>
          <a:srcRect r="21901"/>
          <a:stretch/>
        </p:blipFill>
        <p:spPr>
          <a:xfrm>
            <a:off x="4753153" y="3373768"/>
            <a:ext cx="6612410" cy="2885714"/>
          </a:xfrm>
          <a:prstGeom prst="rect">
            <a:avLst/>
          </a:prstGeom>
        </p:spPr>
      </p:pic>
    </p:spTree>
    <p:extLst>
      <p:ext uri="{BB962C8B-B14F-4D97-AF65-F5344CB8AC3E}">
        <p14:creationId xmlns:p14="http://schemas.microsoft.com/office/powerpoint/2010/main" val="2570658192"/>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DEE6E34-A9F6-4B18-A682-F6453E55DA8C}"/>
              </a:ext>
            </a:extLst>
          </p:cNvPr>
          <p:cNvSpPr>
            <a:spLocks noGrp="1"/>
          </p:cNvSpPr>
          <p:nvPr>
            <p:ph type="title"/>
          </p:nvPr>
        </p:nvSpPr>
        <p:spPr/>
        <p:txBody>
          <a:bodyPr/>
          <a:lstStyle/>
          <a:p>
            <a:r>
              <a:rPr lang="en-US" dirty="0"/>
              <a:t>UI Changes</a:t>
            </a:r>
          </a:p>
        </p:txBody>
      </p:sp>
      <p:pic>
        <p:nvPicPr>
          <p:cNvPr id="6" name="Picture 5">
            <a:extLst>
              <a:ext uri="{FF2B5EF4-FFF2-40B4-BE49-F238E27FC236}">
                <a16:creationId xmlns:a16="http://schemas.microsoft.com/office/drawing/2014/main" id="{CBCA9F2D-7362-47D6-BDBF-CC631758C414}"/>
              </a:ext>
            </a:extLst>
          </p:cNvPr>
          <p:cNvPicPr>
            <a:picLocks noChangeAspect="1"/>
          </p:cNvPicPr>
          <p:nvPr/>
        </p:nvPicPr>
        <p:blipFill>
          <a:blip r:embed="rId3"/>
          <a:stretch>
            <a:fillRect/>
          </a:stretch>
        </p:blipFill>
        <p:spPr>
          <a:xfrm>
            <a:off x="5671677" y="1283459"/>
            <a:ext cx="6400925" cy="1272171"/>
          </a:xfrm>
          <a:prstGeom prst="rect">
            <a:avLst/>
          </a:prstGeom>
        </p:spPr>
        <p:style>
          <a:lnRef idx="2">
            <a:schemeClr val="dk1"/>
          </a:lnRef>
          <a:fillRef idx="1">
            <a:schemeClr val="lt1"/>
          </a:fillRef>
          <a:effectRef idx="0">
            <a:schemeClr val="dk1"/>
          </a:effectRef>
          <a:fontRef idx="minor">
            <a:schemeClr val="dk1"/>
          </a:fontRef>
        </p:style>
      </p:pic>
      <p:sp>
        <p:nvSpPr>
          <p:cNvPr id="9" name="TextBox 8">
            <a:extLst>
              <a:ext uri="{FF2B5EF4-FFF2-40B4-BE49-F238E27FC236}">
                <a16:creationId xmlns:a16="http://schemas.microsoft.com/office/drawing/2014/main" id="{0DAF8720-C9BE-4E41-AA72-CB16A821C1ED}"/>
              </a:ext>
            </a:extLst>
          </p:cNvPr>
          <p:cNvSpPr txBox="1"/>
          <p:nvPr/>
        </p:nvSpPr>
        <p:spPr>
          <a:xfrm>
            <a:off x="410308" y="1559169"/>
            <a:ext cx="5287107" cy="3385542"/>
          </a:xfrm>
          <a:prstGeom prst="rect">
            <a:avLst/>
          </a:prstGeom>
          <a:noFill/>
        </p:spPr>
        <p:txBody>
          <a:bodyPr wrap="square" lIns="0" tIns="0" rIns="0" bIns="0" rtlCol="0">
            <a:spAutoFit/>
          </a:bodyPr>
          <a:lstStyle/>
          <a:p>
            <a:pPr marL="342900" indent="-342900" algn="l">
              <a:buFont typeface="Arial" panose="020B0604020202020204" pitchFamily="34" charset="0"/>
              <a:buChar char="•"/>
            </a:pPr>
            <a:r>
              <a:rPr lang="en-US" sz="2000" dirty="0">
                <a:gradFill>
                  <a:gsLst>
                    <a:gs pos="2917">
                      <a:schemeClr val="tx1"/>
                    </a:gs>
                    <a:gs pos="30000">
                      <a:schemeClr val="tx1"/>
                    </a:gs>
                  </a:gsLst>
                  <a:lin ang="5400000" scaled="0"/>
                </a:gradFill>
              </a:rPr>
              <a:t>Session configuration has been re-located to the top of the notebook.</a:t>
            </a:r>
          </a:p>
          <a:p>
            <a:pPr algn="l"/>
            <a:endParaRPr lang="en-US" sz="2000" dirty="0">
              <a:gradFill>
                <a:gsLst>
                  <a:gs pos="2917">
                    <a:schemeClr val="tx1"/>
                  </a:gs>
                  <a:gs pos="30000">
                    <a:schemeClr val="tx1"/>
                  </a:gs>
                </a:gsLst>
                <a:lin ang="5400000" scaled="0"/>
              </a:gradFill>
            </a:endParaRPr>
          </a:p>
          <a:p>
            <a:pPr marL="342900" indent="-342900" algn="l">
              <a:buFont typeface="Arial" panose="020B0604020202020204" pitchFamily="34" charset="0"/>
              <a:buChar char="•"/>
            </a:pPr>
            <a:r>
              <a:rPr lang="en-US" sz="2000" dirty="0">
                <a:gradFill>
                  <a:gsLst>
                    <a:gs pos="2917">
                      <a:schemeClr val="tx1"/>
                    </a:gs>
                    <a:gs pos="30000">
                      <a:schemeClr val="tx1"/>
                    </a:gs>
                  </a:gsLst>
                  <a:lin ang="5400000" scaled="0"/>
                </a:gradFill>
              </a:rPr>
              <a:t>Package management moved to the “Packages” section of the action menu on a Spark pool in the manage hub.</a:t>
            </a:r>
          </a:p>
          <a:p>
            <a:pPr marL="342900" indent="-342900" algn="l">
              <a:buFont typeface="Arial" panose="020B0604020202020204" pitchFamily="34" charset="0"/>
              <a:buChar char="•"/>
            </a:pPr>
            <a:endParaRPr lang="en-US" sz="2000" dirty="0">
              <a:gradFill>
                <a:gsLst>
                  <a:gs pos="2917">
                    <a:schemeClr val="tx1"/>
                  </a:gs>
                  <a:gs pos="30000">
                    <a:schemeClr val="tx1"/>
                  </a:gs>
                </a:gsLst>
                <a:lin ang="5400000" scaled="0"/>
              </a:gradFill>
            </a:endParaRPr>
          </a:p>
          <a:p>
            <a:pPr marL="342900" indent="-342900" algn="l">
              <a:buFont typeface="Arial" panose="020B0604020202020204" pitchFamily="34" charset="0"/>
              <a:buChar char="•"/>
            </a:pPr>
            <a:r>
              <a:rPr lang="en-US" sz="2000" dirty="0">
                <a:gradFill>
                  <a:gsLst>
                    <a:gs pos="2917">
                      <a:schemeClr val="tx1"/>
                    </a:gs>
                    <a:gs pos="30000">
                      <a:schemeClr val="tx1"/>
                    </a:gs>
                  </a:gsLst>
                  <a:lin ang="5400000" scaled="0"/>
                </a:gradFill>
              </a:rPr>
              <a:t>The Notebook experience now defaults to the preview version.</a:t>
            </a:r>
          </a:p>
          <a:p>
            <a:pPr algn="l"/>
            <a:endParaRPr lang="en-US" sz="2000" dirty="0">
              <a:gradFill>
                <a:gsLst>
                  <a:gs pos="2917">
                    <a:schemeClr val="tx1"/>
                  </a:gs>
                  <a:gs pos="30000">
                    <a:schemeClr val="tx1"/>
                  </a:gs>
                </a:gsLst>
                <a:lin ang="5400000" scaled="0"/>
              </a:gradFill>
            </a:endParaRPr>
          </a:p>
          <a:p>
            <a:pPr algn="l"/>
            <a:endParaRPr lang="en-US" sz="2000" dirty="0">
              <a:gradFill>
                <a:gsLst>
                  <a:gs pos="2917">
                    <a:schemeClr val="tx1"/>
                  </a:gs>
                  <a:gs pos="30000">
                    <a:schemeClr val="tx1"/>
                  </a:gs>
                </a:gsLst>
                <a:lin ang="5400000" scaled="0"/>
              </a:gradFill>
            </a:endParaRPr>
          </a:p>
        </p:txBody>
      </p:sp>
      <p:pic>
        <p:nvPicPr>
          <p:cNvPr id="11" name="Picture 10">
            <a:extLst>
              <a:ext uri="{FF2B5EF4-FFF2-40B4-BE49-F238E27FC236}">
                <a16:creationId xmlns:a16="http://schemas.microsoft.com/office/drawing/2014/main" id="{86BBFCB6-5DA7-4E20-8B7B-78D0B733F218}"/>
              </a:ext>
            </a:extLst>
          </p:cNvPr>
          <p:cNvPicPr>
            <a:picLocks noChangeAspect="1"/>
          </p:cNvPicPr>
          <p:nvPr/>
        </p:nvPicPr>
        <p:blipFill>
          <a:blip r:embed="rId4"/>
          <a:stretch>
            <a:fillRect/>
          </a:stretch>
        </p:blipFill>
        <p:spPr>
          <a:xfrm>
            <a:off x="5692897" y="2913454"/>
            <a:ext cx="6384223" cy="2661087"/>
          </a:xfrm>
          <a:prstGeom prst="rect">
            <a:avLst/>
          </a:prstGeom>
          <a:ln>
            <a:solidFill>
              <a:schemeClr val="tx2"/>
            </a:solidFill>
          </a:ln>
        </p:spPr>
      </p:pic>
    </p:spTree>
    <p:extLst>
      <p:ext uri="{BB962C8B-B14F-4D97-AF65-F5344CB8AC3E}">
        <p14:creationId xmlns:p14="http://schemas.microsoft.com/office/powerpoint/2010/main" val="3255309766"/>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8429F6-21CB-419B-9746-730B06A20BC6}"/>
              </a:ext>
            </a:extLst>
          </p:cNvPr>
          <p:cNvSpPr>
            <a:spLocks noGrp="1"/>
          </p:cNvSpPr>
          <p:nvPr>
            <p:ph type="title"/>
          </p:nvPr>
        </p:nvSpPr>
        <p:spPr>
          <a:xfrm>
            <a:off x="586740" y="218443"/>
            <a:ext cx="11018520" cy="553998"/>
          </a:xfrm>
        </p:spPr>
        <p:txBody>
          <a:bodyPr/>
          <a:lstStyle/>
          <a:p>
            <a:r>
              <a:rPr lang="en-US" dirty="0"/>
              <a:t>Configuration updates</a:t>
            </a:r>
          </a:p>
        </p:txBody>
      </p:sp>
      <p:sp>
        <p:nvSpPr>
          <p:cNvPr id="6" name="TextBox 5">
            <a:extLst>
              <a:ext uri="{FF2B5EF4-FFF2-40B4-BE49-F238E27FC236}">
                <a16:creationId xmlns:a16="http://schemas.microsoft.com/office/drawing/2014/main" id="{9F90A569-6ABD-4A5B-9C6A-B1C13D4E397A}"/>
              </a:ext>
            </a:extLst>
          </p:cNvPr>
          <p:cNvSpPr txBox="1"/>
          <p:nvPr/>
        </p:nvSpPr>
        <p:spPr>
          <a:xfrm>
            <a:off x="446974" y="882244"/>
            <a:ext cx="5838092" cy="5847755"/>
          </a:xfrm>
          <a:prstGeom prst="rect">
            <a:avLst/>
          </a:prstGeom>
          <a:noFill/>
        </p:spPr>
        <p:txBody>
          <a:bodyPr wrap="square" lIns="0" tIns="0" rIns="0" bIns="0" rtlCol="0">
            <a:spAutoFit/>
          </a:bodyPr>
          <a:lstStyle/>
          <a:p>
            <a:pPr marL="342900" indent="-342900" algn="l">
              <a:buFont typeface="Arial" panose="020B0604020202020204" pitchFamily="34" charset="0"/>
              <a:buChar char="•"/>
            </a:pPr>
            <a:r>
              <a:rPr lang="en-US" sz="2000" dirty="0">
                <a:gradFill>
                  <a:gsLst>
                    <a:gs pos="2917">
                      <a:schemeClr val="tx1"/>
                    </a:gs>
                    <a:gs pos="30000">
                      <a:schemeClr val="tx1"/>
                    </a:gs>
                  </a:gsLst>
                  <a:lin ang="5400000" scaled="0"/>
                </a:gradFill>
              </a:rPr>
              <a:t>New node sizes introduced </a:t>
            </a:r>
            <a:r>
              <a:rPr lang="en-US" sz="2000" dirty="0" err="1">
                <a:gradFill>
                  <a:gsLst>
                    <a:gs pos="2917">
                      <a:schemeClr val="tx1"/>
                    </a:gs>
                    <a:gs pos="30000">
                      <a:schemeClr val="tx1"/>
                    </a:gs>
                  </a:gsLst>
                  <a:lin ang="5400000" scaled="0"/>
                </a:gradFill>
              </a:rPr>
              <a:t>XLarge</a:t>
            </a:r>
            <a:r>
              <a:rPr lang="en-US" sz="2000" dirty="0">
                <a:gradFill>
                  <a:gsLst>
                    <a:gs pos="2917">
                      <a:schemeClr val="tx1"/>
                    </a:gs>
                    <a:gs pos="30000">
                      <a:schemeClr val="tx1"/>
                    </a:gs>
                  </a:gsLst>
                  <a:lin ang="5400000" scaled="0"/>
                </a:gradFill>
              </a:rPr>
              <a:t> and </a:t>
            </a:r>
            <a:r>
              <a:rPr lang="en-US" sz="2000" dirty="0" err="1">
                <a:gradFill>
                  <a:gsLst>
                    <a:gs pos="2917">
                      <a:schemeClr val="tx1"/>
                    </a:gs>
                    <a:gs pos="30000">
                      <a:schemeClr val="tx1"/>
                    </a:gs>
                  </a:gsLst>
                  <a:lin ang="5400000" scaled="0"/>
                </a:gradFill>
              </a:rPr>
              <a:t>XXLarge</a:t>
            </a:r>
            <a:endParaRPr lang="en-US" sz="2000" dirty="0">
              <a:gradFill>
                <a:gsLst>
                  <a:gs pos="2917">
                    <a:schemeClr val="tx1"/>
                  </a:gs>
                  <a:gs pos="30000">
                    <a:schemeClr val="tx1"/>
                  </a:gs>
                </a:gsLst>
                <a:lin ang="5400000" scaled="0"/>
              </a:gradFill>
            </a:endParaRPr>
          </a:p>
          <a:p>
            <a:pPr algn="l"/>
            <a:endParaRPr lang="en-US" sz="2000" dirty="0">
              <a:gradFill>
                <a:gsLst>
                  <a:gs pos="2917">
                    <a:schemeClr val="tx1"/>
                  </a:gs>
                  <a:gs pos="30000">
                    <a:schemeClr val="tx1"/>
                  </a:gs>
                </a:gsLst>
                <a:lin ang="5400000" scaled="0"/>
              </a:gradFill>
            </a:endParaRPr>
          </a:p>
          <a:p>
            <a:pPr marL="342900" indent="-342900" algn="l">
              <a:buFont typeface="Arial" panose="020B0604020202020204" pitchFamily="34" charset="0"/>
              <a:buChar char="•"/>
            </a:pPr>
            <a:r>
              <a:rPr lang="en-US" sz="2000" dirty="0">
                <a:gradFill>
                  <a:gsLst>
                    <a:gs pos="2917">
                      <a:schemeClr val="tx1"/>
                    </a:gs>
                    <a:gs pos="30000">
                      <a:schemeClr val="tx1"/>
                    </a:gs>
                  </a:gsLst>
                  <a:lin ang="5400000" scaled="0"/>
                </a:gradFill>
              </a:rPr>
              <a:t>YAML (*.</a:t>
            </a:r>
            <a:r>
              <a:rPr lang="en-US" sz="2000" dirty="0" err="1">
                <a:gradFill>
                  <a:gsLst>
                    <a:gs pos="2917">
                      <a:schemeClr val="tx1"/>
                    </a:gs>
                    <a:gs pos="30000">
                      <a:schemeClr val="tx1"/>
                    </a:gs>
                  </a:gsLst>
                  <a:lin ang="5400000" scaled="0"/>
                </a:gradFill>
              </a:rPr>
              <a:t>yml</a:t>
            </a:r>
            <a:r>
              <a:rPr lang="en-US" sz="2000" dirty="0">
                <a:gradFill>
                  <a:gsLst>
                    <a:gs pos="2917">
                      <a:schemeClr val="tx1"/>
                    </a:gs>
                    <a:gs pos="30000">
                      <a:schemeClr val="tx1"/>
                    </a:gs>
                  </a:gsLst>
                  <a:lin ang="5400000" scaled="0"/>
                </a:gradFill>
              </a:rPr>
              <a:t>) format supported for libraries in addition to requirements.txt</a:t>
            </a:r>
          </a:p>
          <a:p>
            <a:pPr algn="l"/>
            <a:endParaRPr lang="en-US" sz="2000" dirty="0">
              <a:gradFill>
                <a:gsLst>
                  <a:gs pos="2917">
                    <a:schemeClr val="tx1"/>
                  </a:gs>
                  <a:gs pos="30000">
                    <a:schemeClr val="tx1"/>
                  </a:gs>
                </a:gsLst>
                <a:lin ang="5400000" scaled="0"/>
              </a:gradFill>
            </a:endParaRPr>
          </a:p>
          <a:p>
            <a:pPr marL="342900" indent="-342900" algn="l">
              <a:buFont typeface="Arial" panose="020B0604020202020204" pitchFamily="34" charset="0"/>
              <a:buChar char="•"/>
            </a:pPr>
            <a:r>
              <a:rPr lang="en-US" sz="2000" dirty="0">
                <a:gradFill>
                  <a:gsLst>
                    <a:gs pos="2917">
                      <a:schemeClr val="tx1"/>
                    </a:gs>
                    <a:gs pos="30000">
                      <a:schemeClr val="tx1"/>
                    </a:gs>
                  </a:gsLst>
                  <a:lin ang="5400000" scaled="0"/>
                </a:gradFill>
              </a:rPr>
              <a:t>Workspace packages (custom/private wheel (</a:t>
            </a:r>
            <a:r>
              <a:rPr lang="en-US" sz="2000" dirty="0" err="1">
                <a:gradFill>
                  <a:gsLst>
                    <a:gs pos="2917">
                      <a:schemeClr val="tx1"/>
                    </a:gs>
                    <a:gs pos="30000">
                      <a:schemeClr val="tx1"/>
                    </a:gs>
                  </a:gsLst>
                  <a:lin ang="5400000" scaled="0"/>
                </a:gradFill>
              </a:rPr>
              <a:t>whl</a:t>
            </a:r>
            <a:r>
              <a:rPr lang="en-US" sz="2000" dirty="0">
                <a:gradFill>
                  <a:gsLst>
                    <a:gs pos="2917">
                      <a:schemeClr val="tx1"/>
                    </a:gs>
                    <a:gs pos="30000">
                      <a:schemeClr val="tx1"/>
                    </a:gs>
                  </a:gsLst>
                  <a:lin ang="5400000" scaled="0"/>
                </a:gradFill>
              </a:rPr>
              <a:t>)files or jar files) can be uploaded from the Manage Hub</a:t>
            </a:r>
          </a:p>
          <a:p>
            <a:pPr algn="l"/>
            <a:endParaRPr lang="en-US" sz="2000" dirty="0">
              <a:gradFill>
                <a:gsLst>
                  <a:gs pos="2917">
                    <a:schemeClr val="tx1"/>
                  </a:gs>
                  <a:gs pos="30000">
                    <a:schemeClr val="tx1"/>
                  </a:gs>
                </a:gsLst>
                <a:lin ang="5400000" scaled="0"/>
              </a:gradFill>
            </a:endParaRPr>
          </a:p>
          <a:p>
            <a:pPr marL="342900" indent="-342900" algn="l">
              <a:buFont typeface="Arial" panose="020B0604020202020204" pitchFamily="34" charset="0"/>
              <a:buChar char="•"/>
            </a:pPr>
            <a:r>
              <a:rPr lang="en-US" sz="2000" dirty="0">
                <a:gradFill>
                  <a:gsLst>
                    <a:gs pos="2917">
                      <a:schemeClr val="tx1"/>
                    </a:gs>
                    <a:gs pos="30000">
                      <a:schemeClr val="tx1"/>
                    </a:gs>
                  </a:gsLst>
                  <a:lin ang="5400000" scaled="0"/>
                </a:gradFill>
              </a:rPr>
              <a:t>Specific workspace packages can then be selected for use on a Spark Pool via the Package management view</a:t>
            </a:r>
          </a:p>
          <a:p>
            <a:pPr marL="342900" indent="-342900" algn="l">
              <a:buFont typeface="Arial" panose="020B0604020202020204" pitchFamily="34" charset="0"/>
              <a:buChar char="•"/>
            </a:pPr>
            <a:endParaRPr lang="en-US" sz="2000" dirty="0">
              <a:gradFill>
                <a:gsLst>
                  <a:gs pos="2917">
                    <a:schemeClr val="tx1"/>
                  </a:gs>
                  <a:gs pos="30000">
                    <a:schemeClr val="tx1"/>
                  </a:gs>
                </a:gsLst>
                <a:lin ang="5400000" scaled="0"/>
              </a:gradFill>
            </a:endParaRPr>
          </a:p>
          <a:p>
            <a:pPr marL="342900" indent="-342900" algn="l">
              <a:buFont typeface="Arial" panose="020B0604020202020204" pitchFamily="34" charset="0"/>
              <a:buChar char="•"/>
            </a:pPr>
            <a:r>
              <a:rPr lang="en-US" sz="2000" dirty="0">
                <a:gradFill>
                  <a:gsLst>
                    <a:gs pos="2917">
                      <a:schemeClr val="tx1"/>
                    </a:gs>
                    <a:gs pos="30000">
                      <a:schemeClr val="tx1"/>
                    </a:gs>
                  </a:gsLst>
                  <a:lin ang="5400000" scaled="0"/>
                </a:gradFill>
              </a:rPr>
              <a:t>Enabling Session level packages on a Spark pool allows for testing new versions of packages without impacting the underlying pool configuration</a:t>
            </a:r>
          </a:p>
          <a:p>
            <a:pPr marL="342900" indent="-342900" algn="l">
              <a:buFont typeface="Arial" panose="020B0604020202020204" pitchFamily="34" charset="0"/>
              <a:buChar char="•"/>
            </a:pPr>
            <a:endParaRPr lang="en-US" sz="2000" dirty="0">
              <a:gradFill>
                <a:gsLst>
                  <a:gs pos="2917">
                    <a:schemeClr val="tx1"/>
                  </a:gs>
                  <a:gs pos="30000">
                    <a:schemeClr val="tx1"/>
                  </a:gs>
                </a:gsLst>
                <a:lin ang="5400000" scaled="0"/>
              </a:gradFill>
            </a:endParaRPr>
          </a:p>
          <a:p>
            <a:pPr marL="342900" indent="-342900" algn="l">
              <a:buFont typeface="Arial" panose="020B0604020202020204" pitchFamily="34" charset="0"/>
              <a:buChar char="•"/>
            </a:pPr>
            <a:r>
              <a:rPr lang="en-US" sz="2000" dirty="0">
                <a:gradFill>
                  <a:gsLst>
                    <a:gs pos="2917">
                      <a:schemeClr val="tx1"/>
                    </a:gs>
                    <a:gs pos="30000">
                      <a:schemeClr val="tx1"/>
                    </a:gs>
                  </a:gsLst>
                  <a:lin ang="5400000" scaled="0"/>
                </a:gradFill>
              </a:rPr>
              <a:t>Spark Configuration file upload is now available</a:t>
            </a:r>
          </a:p>
        </p:txBody>
      </p:sp>
      <p:pic>
        <p:nvPicPr>
          <p:cNvPr id="8" name="Picture 7">
            <a:extLst>
              <a:ext uri="{FF2B5EF4-FFF2-40B4-BE49-F238E27FC236}">
                <a16:creationId xmlns:a16="http://schemas.microsoft.com/office/drawing/2014/main" id="{72DC3FA8-ED0D-4EB1-8547-5C365D75B0A7}"/>
              </a:ext>
            </a:extLst>
          </p:cNvPr>
          <p:cNvPicPr>
            <a:picLocks noChangeAspect="1"/>
          </p:cNvPicPr>
          <p:nvPr/>
        </p:nvPicPr>
        <p:blipFill>
          <a:blip r:embed="rId3"/>
          <a:stretch>
            <a:fillRect/>
          </a:stretch>
        </p:blipFill>
        <p:spPr>
          <a:xfrm>
            <a:off x="6428905" y="457200"/>
            <a:ext cx="5563801" cy="2267307"/>
          </a:xfrm>
          <a:prstGeom prst="rect">
            <a:avLst/>
          </a:prstGeom>
          <a:ln>
            <a:solidFill>
              <a:schemeClr val="tx1"/>
            </a:solidFill>
          </a:ln>
        </p:spPr>
      </p:pic>
      <p:pic>
        <p:nvPicPr>
          <p:cNvPr id="9" name="Picture 8">
            <a:extLst>
              <a:ext uri="{FF2B5EF4-FFF2-40B4-BE49-F238E27FC236}">
                <a16:creationId xmlns:a16="http://schemas.microsoft.com/office/drawing/2014/main" id="{BF17BA31-91AA-4F17-8360-390C64E5B541}"/>
              </a:ext>
            </a:extLst>
          </p:cNvPr>
          <p:cNvPicPr>
            <a:picLocks noChangeAspect="1"/>
          </p:cNvPicPr>
          <p:nvPr/>
        </p:nvPicPr>
        <p:blipFill rotWithShape="1">
          <a:blip r:embed="rId4"/>
          <a:srcRect l="52116" r="1731"/>
          <a:stretch/>
        </p:blipFill>
        <p:spPr>
          <a:xfrm>
            <a:off x="8376136" y="2794600"/>
            <a:ext cx="3616570" cy="4063400"/>
          </a:xfrm>
          <a:prstGeom prst="rect">
            <a:avLst/>
          </a:prstGeom>
          <a:ln>
            <a:solidFill>
              <a:schemeClr val="tx1"/>
            </a:solidFill>
          </a:ln>
        </p:spPr>
      </p:pic>
      <p:pic>
        <p:nvPicPr>
          <p:cNvPr id="11" name="Picture 10">
            <a:extLst>
              <a:ext uri="{FF2B5EF4-FFF2-40B4-BE49-F238E27FC236}">
                <a16:creationId xmlns:a16="http://schemas.microsoft.com/office/drawing/2014/main" id="{430A44B9-E22B-4F2D-AEE4-7C174EEC0274}"/>
              </a:ext>
            </a:extLst>
          </p:cNvPr>
          <p:cNvPicPr>
            <a:picLocks noChangeAspect="1"/>
          </p:cNvPicPr>
          <p:nvPr/>
        </p:nvPicPr>
        <p:blipFill rotWithShape="1">
          <a:blip r:embed="rId5"/>
          <a:srcRect l="15583"/>
          <a:stretch/>
        </p:blipFill>
        <p:spPr>
          <a:xfrm>
            <a:off x="6428905" y="3131801"/>
            <a:ext cx="1803392" cy="2953758"/>
          </a:xfrm>
          <a:prstGeom prst="rect">
            <a:avLst/>
          </a:prstGeom>
        </p:spPr>
      </p:pic>
    </p:spTree>
    <p:extLst>
      <p:ext uri="{BB962C8B-B14F-4D97-AF65-F5344CB8AC3E}">
        <p14:creationId xmlns:p14="http://schemas.microsoft.com/office/powerpoint/2010/main" val="1513532445"/>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E91394B-6A7E-4417-A72D-84962CE6CD12}"/>
              </a:ext>
            </a:extLst>
          </p:cNvPr>
          <p:cNvSpPr>
            <a:spLocks noGrp="1"/>
          </p:cNvSpPr>
          <p:nvPr>
            <p:ph type="title"/>
          </p:nvPr>
        </p:nvSpPr>
        <p:spPr/>
        <p:txBody>
          <a:bodyPr/>
          <a:lstStyle/>
          <a:p>
            <a:r>
              <a:rPr lang="en-US" sz="3400" cap="none" spc="-147" dirty="0">
                <a:solidFill>
                  <a:schemeClr val="tx2"/>
                </a:solidFill>
                <a:latin typeface="+mj-lt"/>
                <a:ea typeface="+mn-ea"/>
                <a:cs typeface="Segoe UI" pitchFamily="34" charset="0"/>
              </a:rPr>
              <a:t>Microsoft Spark Utilities</a:t>
            </a:r>
          </a:p>
        </p:txBody>
      </p:sp>
      <p:sp>
        <p:nvSpPr>
          <p:cNvPr id="13" name="Text Placeholder 3">
            <a:extLst>
              <a:ext uri="{FF2B5EF4-FFF2-40B4-BE49-F238E27FC236}">
                <a16:creationId xmlns:a16="http://schemas.microsoft.com/office/drawing/2014/main" id="{40923AB4-81D4-4EF1-9438-0F381CAA54B5}"/>
              </a:ext>
            </a:extLst>
          </p:cNvPr>
          <p:cNvSpPr txBox="1">
            <a:spLocks/>
          </p:cNvSpPr>
          <p:nvPr/>
        </p:nvSpPr>
        <p:spPr>
          <a:xfrm>
            <a:off x="324798" y="1203188"/>
            <a:ext cx="5663791" cy="5262926"/>
          </a:xfrm>
          <a:prstGeom prst="rect">
            <a:avLst/>
          </a:prstGeom>
        </p:spPr>
        <p:txBody>
          <a:bodyPr/>
          <a:lstStyle>
            <a:lvl1pPr marL="0"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405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nSpc>
                <a:spcPct val="110000"/>
              </a:lnSpc>
              <a:spcAft>
                <a:spcPts val="600"/>
              </a:spcAft>
            </a:pPr>
            <a:r>
              <a:rPr lang="en-US" sz="1800" dirty="0">
                <a:solidFill>
                  <a:schemeClr val="tx2"/>
                </a:solidFill>
                <a:latin typeface="+mj-lt"/>
              </a:rPr>
              <a:t>Overview</a:t>
            </a:r>
          </a:p>
          <a:p>
            <a:pPr marL="0" lvl="1">
              <a:lnSpc>
                <a:spcPct val="110000"/>
              </a:lnSpc>
              <a:spcAft>
                <a:spcPts val="600"/>
              </a:spcAft>
            </a:pPr>
            <a:r>
              <a:rPr lang="en-US" sz="1600" dirty="0"/>
              <a:t>It provides utilities for working with file systems, including ADLS Gen2 and Azure Blob Storage.</a:t>
            </a:r>
            <a:br>
              <a:rPr lang="en-US" sz="1600" dirty="0"/>
            </a:br>
            <a:endParaRPr lang="en-US" sz="1600" dirty="0"/>
          </a:p>
          <a:p>
            <a:pPr>
              <a:lnSpc>
                <a:spcPct val="110000"/>
              </a:lnSpc>
              <a:spcAft>
                <a:spcPts val="600"/>
              </a:spcAft>
            </a:pPr>
            <a:r>
              <a:rPr lang="en-US" sz="1800" dirty="0">
                <a:solidFill>
                  <a:schemeClr val="tx2"/>
                </a:solidFill>
                <a:latin typeface="+mj-lt"/>
              </a:rPr>
              <a:t>Benefits</a:t>
            </a:r>
          </a:p>
          <a:p>
            <a:pPr>
              <a:lnSpc>
                <a:spcPct val="110000"/>
              </a:lnSpc>
              <a:spcAft>
                <a:spcPts val="600"/>
              </a:spcAft>
            </a:pPr>
            <a:r>
              <a:rPr lang="en-US" sz="1600" dirty="0"/>
              <a:t>It  supports multiple methods for file systems such as List, Copy, Move, Write, Append, Delete file or directory, View file properties, Create new directory, Preview file content.</a:t>
            </a:r>
          </a:p>
          <a:p>
            <a:pPr>
              <a:lnSpc>
                <a:spcPct val="110000"/>
              </a:lnSpc>
              <a:spcAft>
                <a:spcPts val="600"/>
              </a:spcAft>
            </a:pPr>
            <a:endParaRPr lang="en-US" sz="1600" dirty="0"/>
          </a:p>
          <a:p>
            <a:pPr>
              <a:lnSpc>
                <a:spcPct val="110000"/>
              </a:lnSpc>
              <a:spcAft>
                <a:spcPts val="600"/>
              </a:spcAft>
            </a:pPr>
            <a:r>
              <a:rPr lang="en-US" sz="1600" dirty="0"/>
              <a:t>It supports environment utilities to get username, user id, job id, workspace name, pool name, cluster id.</a:t>
            </a:r>
          </a:p>
          <a:p>
            <a:pPr>
              <a:lnSpc>
                <a:spcPct val="110000"/>
              </a:lnSpc>
              <a:spcAft>
                <a:spcPts val="600"/>
              </a:spcAft>
            </a:pPr>
            <a:endParaRPr lang="en-US" sz="1600" dirty="0"/>
          </a:p>
          <a:p>
            <a:pPr>
              <a:lnSpc>
                <a:spcPct val="110000"/>
              </a:lnSpc>
              <a:spcAft>
                <a:spcPts val="600"/>
              </a:spcAft>
            </a:pPr>
            <a:r>
              <a:rPr lang="en-US" sz="1600" dirty="0"/>
              <a:t>It supports to get the access tokens of linked services and manage secrets in Azure Key Vault. </a:t>
            </a:r>
          </a:p>
          <a:p>
            <a:pPr>
              <a:lnSpc>
                <a:spcPct val="110000"/>
              </a:lnSpc>
              <a:spcAft>
                <a:spcPts val="600"/>
              </a:spcAft>
            </a:pPr>
            <a:endParaRPr lang="en-US" sz="1600" dirty="0"/>
          </a:p>
          <a:p>
            <a:pPr>
              <a:lnSpc>
                <a:spcPct val="110000"/>
              </a:lnSpc>
              <a:spcAft>
                <a:spcPts val="600"/>
              </a:spcAft>
            </a:pPr>
            <a:endParaRPr lang="en-US" sz="1800" dirty="0">
              <a:solidFill>
                <a:schemeClr val="tx2"/>
              </a:solidFill>
              <a:latin typeface="+mj-lt"/>
            </a:endParaRPr>
          </a:p>
        </p:txBody>
      </p:sp>
      <p:pic>
        <p:nvPicPr>
          <p:cNvPr id="15" name="Picture 14">
            <a:extLst>
              <a:ext uri="{FF2B5EF4-FFF2-40B4-BE49-F238E27FC236}">
                <a16:creationId xmlns:a16="http://schemas.microsoft.com/office/drawing/2014/main" id="{614FB19A-94FC-4414-B87B-8DF089796474}"/>
              </a:ext>
            </a:extLst>
          </p:cNvPr>
          <p:cNvPicPr>
            <a:picLocks noChangeAspect="1"/>
          </p:cNvPicPr>
          <p:nvPr/>
        </p:nvPicPr>
        <p:blipFill>
          <a:blip r:embed="rId3"/>
          <a:stretch>
            <a:fillRect/>
          </a:stretch>
        </p:blipFill>
        <p:spPr>
          <a:xfrm>
            <a:off x="5983909" y="433582"/>
            <a:ext cx="6204979" cy="6320554"/>
          </a:xfrm>
          <a:prstGeom prst="rect">
            <a:avLst/>
          </a:prstGeom>
          <a:ln>
            <a:solidFill>
              <a:schemeClr val="tx1"/>
            </a:solidFill>
          </a:ln>
        </p:spPr>
      </p:pic>
    </p:spTree>
    <p:extLst>
      <p:ext uri="{BB962C8B-B14F-4D97-AF65-F5344CB8AC3E}">
        <p14:creationId xmlns:p14="http://schemas.microsoft.com/office/powerpoint/2010/main" val="3351759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8086B26-FA93-4B03-8851-01C77C0B6D0D}"/>
              </a:ext>
            </a:extLst>
          </p:cNvPr>
          <p:cNvSpPr txBox="1"/>
          <p:nvPr/>
        </p:nvSpPr>
        <p:spPr>
          <a:xfrm>
            <a:off x="214685" y="3320993"/>
            <a:ext cx="1616379" cy="849463"/>
          </a:xfrm>
          <a:prstGeom prst="rect">
            <a:avLst/>
          </a:prstGeom>
          <a:noFill/>
        </p:spPr>
        <p:txBody>
          <a:bodyPr wrap="square" lIns="182880" tIns="146304" rIns="182880" bIns="146304" rtlCol="0">
            <a:spAutoFit/>
          </a:bodyPr>
          <a:lstStyle/>
          <a:p>
            <a:pPr>
              <a:lnSpc>
                <a:spcPct val="90000"/>
              </a:lnSpc>
              <a:spcAft>
                <a:spcPts val="600"/>
              </a:spcAft>
            </a:pPr>
            <a:r>
              <a:rPr lang="en-US" sz="2000">
                <a:solidFill>
                  <a:schemeClr val="bg1"/>
                </a:solidFill>
              </a:rPr>
              <a:t>Spark ML Algorithms</a:t>
            </a:r>
          </a:p>
        </p:txBody>
      </p:sp>
      <p:sp>
        <p:nvSpPr>
          <p:cNvPr id="7" name="Title 6">
            <a:extLst>
              <a:ext uri="{FF2B5EF4-FFF2-40B4-BE49-F238E27FC236}">
                <a16:creationId xmlns:a16="http://schemas.microsoft.com/office/drawing/2014/main" id="{3E91394B-6A7E-4417-A72D-84962CE6CD12}"/>
              </a:ext>
            </a:extLst>
          </p:cNvPr>
          <p:cNvSpPr>
            <a:spLocks noGrp="1"/>
          </p:cNvSpPr>
          <p:nvPr>
            <p:ph type="title"/>
          </p:nvPr>
        </p:nvSpPr>
        <p:spPr>
          <a:xfrm>
            <a:off x="588263" y="457200"/>
            <a:ext cx="11018520" cy="523220"/>
          </a:xfrm>
        </p:spPr>
        <p:txBody>
          <a:bodyPr/>
          <a:lstStyle/>
          <a:p>
            <a:r>
              <a:rPr lang="en-US" sz="3400" cap="none" spc="-147" dirty="0">
                <a:solidFill>
                  <a:schemeClr val="tx2"/>
                </a:solidFill>
                <a:latin typeface="+mj-lt"/>
                <a:ea typeface="+mn-ea"/>
                <a:cs typeface="Segoe UI" pitchFamily="34" charset="0"/>
              </a:rPr>
              <a:t>Spark Hyperspace</a:t>
            </a:r>
          </a:p>
        </p:txBody>
      </p:sp>
      <p:sp>
        <p:nvSpPr>
          <p:cNvPr id="5" name="Text Placeholder 3">
            <a:extLst>
              <a:ext uri="{FF2B5EF4-FFF2-40B4-BE49-F238E27FC236}">
                <a16:creationId xmlns:a16="http://schemas.microsoft.com/office/drawing/2014/main" id="{FA4528E4-7F9D-4B6C-89C4-30197DE5E545}"/>
              </a:ext>
            </a:extLst>
          </p:cNvPr>
          <p:cNvSpPr txBox="1">
            <a:spLocks/>
          </p:cNvSpPr>
          <p:nvPr/>
        </p:nvSpPr>
        <p:spPr>
          <a:xfrm>
            <a:off x="324798" y="1203188"/>
            <a:ext cx="5663791" cy="5262926"/>
          </a:xfrm>
          <a:prstGeom prst="rect">
            <a:avLst/>
          </a:prstGeom>
        </p:spPr>
        <p:txBody>
          <a:bodyPr/>
          <a:lstStyle>
            <a:lvl1pPr marL="0"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405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nSpc>
                <a:spcPct val="110000"/>
              </a:lnSpc>
              <a:spcAft>
                <a:spcPts val="600"/>
              </a:spcAft>
            </a:pPr>
            <a:r>
              <a:rPr lang="en-US" sz="1800" dirty="0">
                <a:solidFill>
                  <a:schemeClr val="tx2"/>
                </a:solidFill>
                <a:latin typeface="+mj-lt"/>
              </a:rPr>
              <a:t>Overview</a:t>
            </a:r>
          </a:p>
          <a:p>
            <a:pPr marL="0" lvl="1">
              <a:lnSpc>
                <a:spcPct val="110000"/>
              </a:lnSpc>
              <a:spcAft>
                <a:spcPts val="600"/>
              </a:spcAft>
            </a:pPr>
            <a:r>
              <a:rPr lang="en-US" sz="1600" dirty="0"/>
              <a:t>Hyperspace introduces the ability for Apache Spark users to create indexes on their data</a:t>
            </a:r>
            <a:br>
              <a:rPr lang="en-US" sz="1600" dirty="0"/>
            </a:br>
            <a:endParaRPr lang="en-US" sz="1600" dirty="0"/>
          </a:p>
          <a:p>
            <a:pPr>
              <a:lnSpc>
                <a:spcPct val="110000"/>
              </a:lnSpc>
              <a:spcAft>
                <a:spcPts val="600"/>
              </a:spcAft>
            </a:pPr>
            <a:r>
              <a:rPr lang="en-US" sz="1800" dirty="0">
                <a:solidFill>
                  <a:schemeClr val="tx2"/>
                </a:solidFill>
                <a:latin typeface="+mj-lt"/>
              </a:rPr>
              <a:t>Benefits</a:t>
            </a:r>
          </a:p>
          <a:p>
            <a:pPr marL="0" lvl="1">
              <a:lnSpc>
                <a:spcPct val="110000"/>
              </a:lnSpc>
              <a:spcAft>
                <a:spcPts val="600"/>
              </a:spcAft>
            </a:pPr>
            <a:r>
              <a:rPr lang="en-US" sz="1600" dirty="0"/>
              <a:t>It helps accelerate your workloads or queries containing filters on predicates with high selectivity or</a:t>
            </a:r>
            <a:r>
              <a:rPr lang="en-US" sz="1600" b="0" i="0" dirty="0">
                <a:solidFill>
                  <a:srgbClr val="171717"/>
                </a:solidFill>
                <a:effectLst/>
              </a:rPr>
              <a:t> a join that requires heavy shuffles.</a:t>
            </a:r>
            <a:endParaRPr lang="en-US" sz="1600" dirty="0"/>
          </a:p>
          <a:p>
            <a:pPr marL="0" lvl="1">
              <a:lnSpc>
                <a:spcPct val="110000"/>
              </a:lnSpc>
              <a:spcAft>
                <a:spcPts val="600"/>
              </a:spcAft>
            </a:pPr>
            <a:r>
              <a:rPr lang="en-US" sz="1600" dirty="0"/>
              <a:t>Maintain the indexes through a multi-user concurrency model.</a:t>
            </a:r>
          </a:p>
          <a:p>
            <a:pPr marL="0" lvl="1">
              <a:lnSpc>
                <a:spcPct val="110000"/>
              </a:lnSpc>
              <a:spcAft>
                <a:spcPts val="600"/>
              </a:spcAft>
            </a:pPr>
            <a:r>
              <a:rPr lang="en-US" sz="1600" dirty="0"/>
              <a:t>Leverage these indexes automatically, within your Spark workloads, without any changes to your application code for query/workload acceleration.</a:t>
            </a:r>
          </a:p>
          <a:p>
            <a:pPr marL="0" lvl="1">
              <a:lnSpc>
                <a:spcPct val="110000"/>
              </a:lnSpc>
              <a:spcAft>
                <a:spcPts val="600"/>
              </a:spcAft>
            </a:pPr>
            <a:r>
              <a:rPr lang="en-US" sz="1600" dirty="0"/>
              <a:t>It supports index operations as create index, list index, restore index, delete index, vacuum index</a:t>
            </a:r>
          </a:p>
          <a:p>
            <a:pPr marL="0" lvl="1">
              <a:lnSpc>
                <a:spcPct val="110000"/>
              </a:lnSpc>
              <a:spcAft>
                <a:spcPts val="600"/>
              </a:spcAft>
            </a:pPr>
            <a:r>
              <a:rPr lang="en-US" sz="1600" dirty="0"/>
              <a:t>Languages supported: Scala, Python, .NET</a:t>
            </a:r>
          </a:p>
        </p:txBody>
      </p:sp>
      <p:pic>
        <p:nvPicPr>
          <p:cNvPr id="3" name="Picture 2">
            <a:extLst>
              <a:ext uri="{FF2B5EF4-FFF2-40B4-BE49-F238E27FC236}">
                <a16:creationId xmlns:a16="http://schemas.microsoft.com/office/drawing/2014/main" id="{22419BE2-364F-4E6E-995D-08DD5BDD63C8}"/>
              </a:ext>
            </a:extLst>
          </p:cNvPr>
          <p:cNvPicPr>
            <a:picLocks noChangeAspect="1"/>
          </p:cNvPicPr>
          <p:nvPr/>
        </p:nvPicPr>
        <p:blipFill>
          <a:blip r:embed="rId3"/>
          <a:stretch>
            <a:fillRect/>
          </a:stretch>
        </p:blipFill>
        <p:spPr>
          <a:xfrm>
            <a:off x="5991699" y="224113"/>
            <a:ext cx="6197189" cy="6616548"/>
          </a:xfrm>
          <a:prstGeom prst="rect">
            <a:avLst/>
          </a:prstGeom>
          <a:ln>
            <a:solidFill>
              <a:schemeClr val="tx1"/>
            </a:solidFill>
          </a:ln>
        </p:spPr>
      </p:pic>
    </p:spTree>
    <p:extLst>
      <p:ext uri="{BB962C8B-B14F-4D97-AF65-F5344CB8AC3E}">
        <p14:creationId xmlns:p14="http://schemas.microsoft.com/office/powerpoint/2010/main" val="4190964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8872E6-07F9-4069-90A0-8A6B65FF0520}"/>
              </a:ext>
            </a:extLst>
          </p:cNvPr>
          <p:cNvSpPr>
            <a:spLocks noGrp="1"/>
          </p:cNvSpPr>
          <p:nvPr>
            <p:ph type="title"/>
          </p:nvPr>
        </p:nvSpPr>
        <p:spPr/>
        <p:txBody>
          <a:bodyPr/>
          <a:lstStyle/>
          <a:p>
            <a:r>
              <a:rPr lang="en-US" dirty="0" err="1"/>
              <a:t>MMLSpark</a:t>
            </a:r>
            <a:endParaRPr lang="en-US" dirty="0"/>
          </a:p>
        </p:txBody>
      </p:sp>
      <p:pic>
        <p:nvPicPr>
          <p:cNvPr id="6" name="Picture 5">
            <a:extLst>
              <a:ext uri="{FF2B5EF4-FFF2-40B4-BE49-F238E27FC236}">
                <a16:creationId xmlns:a16="http://schemas.microsoft.com/office/drawing/2014/main" id="{316FA9E1-5702-47F2-BFC1-F7EC19E91D78}"/>
              </a:ext>
            </a:extLst>
          </p:cNvPr>
          <p:cNvPicPr>
            <a:picLocks noChangeAspect="1"/>
          </p:cNvPicPr>
          <p:nvPr/>
        </p:nvPicPr>
        <p:blipFill>
          <a:blip r:embed="rId3"/>
          <a:stretch>
            <a:fillRect/>
          </a:stretch>
        </p:blipFill>
        <p:spPr>
          <a:xfrm>
            <a:off x="440656" y="2219387"/>
            <a:ext cx="4447619" cy="3028571"/>
          </a:xfrm>
          <a:prstGeom prst="rect">
            <a:avLst/>
          </a:prstGeom>
        </p:spPr>
      </p:pic>
      <p:pic>
        <p:nvPicPr>
          <p:cNvPr id="9" name="Picture 8">
            <a:extLst>
              <a:ext uri="{FF2B5EF4-FFF2-40B4-BE49-F238E27FC236}">
                <a16:creationId xmlns:a16="http://schemas.microsoft.com/office/drawing/2014/main" id="{40A66242-32A4-4B7D-A960-F003BF8A1D17}"/>
              </a:ext>
            </a:extLst>
          </p:cNvPr>
          <p:cNvPicPr>
            <a:picLocks noChangeAspect="1"/>
          </p:cNvPicPr>
          <p:nvPr/>
        </p:nvPicPr>
        <p:blipFill>
          <a:blip r:embed="rId4"/>
          <a:stretch>
            <a:fillRect/>
          </a:stretch>
        </p:blipFill>
        <p:spPr>
          <a:xfrm>
            <a:off x="5825310" y="0"/>
            <a:ext cx="4844438" cy="6858000"/>
          </a:xfrm>
          <a:prstGeom prst="rect">
            <a:avLst/>
          </a:prstGeom>
        </p:spPr>
      </p:pic>
    </p:spTree>
    <p:extLst>
      <p:ext uri="{BB962C8B-B14F-4D97-AF65-F5344CB8AC3E}">
        <p14:creationId xmlns:p14="http://schemas.microsoft.com/office/powerpoint/2010/main" val="3177789791"/>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DCEA469-8B54-4D1E-8AC8-43C53D5710A6}"/>
              </a:ext>
            </a:extLst>
          </p:cNvPr>
          <p:cNvSpPr>
            <a:spLocks noGrp="1"/>
          </p:cNvSpPr>
          <p:nvPr>
            <p:ph type="title"/>
          </p:nvPr>
        </p:nvSpPr>
        <p:spPr>
          <a:xfrm>
            <a:off x="352425" y="331567"/>
            <a:ext cx="6796924" cy="422423"/>
          </a:xfrm>
        </p:spPr>
        <p:txBody>
          <a:bodyPr/>
          <a:lstStyle/>
          <a:p>
            <a:r>
              <a:rPr lang="en-US" dirty="0">
                <a:cs typeface="Segoe UI"/>
              </a:rPr>
              <a:t>Lab 02: Spark</a:t>
            </a:r>
            <a:endParaRPr lang="en-US" dirty="0"/>
          </a:p>
        </p:txBody>
      </p:sp>
      <p:sp>
        <p:nvSpPr>
          <p:cNvPr id="6" name="TextBox 5">
            <a:extLst>
              <a:ext uri="{FF2B5EF4-FFF2-40B4-BE49-F238E27FC236}">
                <a16:creationId xmlns:a16="http://schemas.microsoft.com/office/drawing/2014/main" id="{89BAF1FA-F3AB-470E-9FE2-32FC7A3BE184}"/>
              </a:ext>
            </a:extLst>
          </p:cNvPr>
          <p:cNvSpPr txBox="1"/>
          <p:nvPr/>
        </p:nvSpPr>
        <p:spPr>
          <a:xfrm>
            <a:off x="352424" y="1412331"/>
            <a:ext cx="6210301" cy="1461169"/>
          </a:xfrm>
          <a:prstGeom prst="rect">
            <a:avLst/>
          </a:prstGeom>
          <a:noFill/>
        </p:spPr>
        <p:txBody>
          <a:bodyPr wrap="square" lIns="0" tIns="0" rIns="0" bIns="0" rtlCol="0">
            <a:spAutoFit/>
          </a:bodyPr>
          <a:lstStyle/>
          <a:p>
            <a:pPr defTabSz="914192"/>
            <a:r>
              <a:rPr lang="en-US" sz="1765" b="1" dirty="0">
                <a:solidFill>
                  <a:srgbClr val="1A1A1A"/>
                </a:solidFill>
                <a:latin typeface="Segoe UI"/>
              </a:rPr>
              <a:t>Objective: </a:t>
            </a:r>
            <a:r>
              <a:rPr lang="en-US" sz="1765" dirty="0">
                <a:solidFill>
                  <a:srgbClr val="1A1A1A"/>
                </a:solidFill>
                <a:latin typeface="Segoe UI"/>
              </a:rPr>
              <a:t>As a result of participating in this lab, you will be better able to understand Spark Hyperspace and </a:t>
            </a:r>
            <a:r>
              <a:rPr lang="en-US" sz="1765" dirty="0" err="1">
                <a:solidFill>
                  <a:srgbClr val="1A1A1A"/>
                </a:solidFill>
                <a:latin typeface="Segoe UI"/>
              </a:rPr>
              <a:t>mssparkutil</a:t>
            </a:r>
            <a:endParaRPr lang="en-US" sz="1765" dirty="0">
              <a:solidFill>
                <a:srgbClr val="1A1A1A"/>
              </a:solidFill>
              <a:latin typeface="Segoe UI"/>
            </a:endParaRPr>
          </a:p>
          <a:p>
            <a:pPr defTabSz="914192"/>
            <a:endParaRPr lang="en-US" sz="1765" dirty="0">
              <a:solidFill>
                <a:srgbClr val="1A1A1A"/>
              </a:solidFill>
              <a:latin typeface="Segoe UI"/>
            </a:endParaRPr>
          </a:p>
          <a:p>
            <a:pPr defTabSz="914192"/>
            <a:r>
              <a:rPr lang="en-US" sz="1400" b="1" dirty="0">
                <a:solidFill>
                  <a:srgbClr val="1A1A1A"/>
                </a:solidFill>
                <a:latin typeface="Segoe UI"/>
              </a:rPr>
              <a:t>What you will be doing: </a:t>
            </a:r>
            <a:r>
              <a:rPr lang="en-US" sz="1400" dirty="0">
                <a:solidFill>
                  <a:srgbClr val="1A1A1A"/>
                </a:solidFill>
                <a:latin typeface="Segoe UI"/>
              </a:rPr>
              <a:t>You will </a:t>
            </a:r>
            <a:r>
              <a:rPr lang="en-US" sz="1400" b="1" dirty="0">
                <a:solidFill>
                  <a:srgbClr val="1A1A1A"/>
                </a:solidFill>
                <a:latin typeface="Segoe UI"/>
              </a:rPr>
              <a:t>work individually in your lab environment to complete a set of tasks </a:t>
            </a:r>
            <a:r>
              <a:rPr lang="en-US" sz="1400" dirty="0">
                <a:solidFill>
                  <a:srgbClr val="1A1A1A"/>
                </a:solidFill>
                <a:latin typeface="Segoe UI"/>
              </a:rPr>
              <a:t>to index files in storage for faster read performance.</a:t>
            </a:r>
          </a:p>
        </p:txBody>
      </p:sp>
      <p:sp>
        <p:nvSpPr>
          <p:cNvPr id="9" name="TextBox 8">
            <a:extLst>
              <a:ext uri="{FF2B5EF4-FFF2-40B4-BE49-F238E27FC236}">
                <a16:creationId xmlns:a16="http://schemas.microsoft.com/office/drawing/2014/main" id="{243FFC84-B70E-4064-83ED-02E404006BF8}"/>
              </a:ext>
            </a:extLst>
          </p:cNvPr>
          <p:cNvSpPr txBox="1"/>
          <p:nvPr/>
        </p:nvSpPr>
        <p:spPr>
          <a:xfrm>
            <a:off x="352425" y="5886289"/>
            <a:ext cx="6796924" cy="430887"/>
          </a:xfrm>
          <a:prstGeom prst="rect">
            <a:avLst/>
          </a:prstGeom>
          <a:noFill/>
        </p:spPr>
        <p:txBody>
          <a:bodyPr wrap="square" lIns="0" tIns="0" rIns="0" bIns="0" rtlCol="0">
            <a:spAutoFit/>
          </a:bodyPr>
          <a:lstStyle/>
          <a:p>
            <a:pPr defTabSz="914192"/>
            <a:r>
              <a:rPr lang="en-US" sz="1400" b="1">
                <a:solidFill>
                  <a:srgbClr val="1A1A1A"/>
                </a:solidFill>
                <a:latin typeface="Segoe UI"/>
              </a:rPr>
              <a:t>Total Activity Time: 60 minutes </a:t>
            </a:r>
          </a:p>
          <a:p>
            <a:pPr marL="336080" indent="-336080" defTabSz="914192">
              <a:buFont typeface="Arial" panose="020B0604020202020204" pitchFamily="34" charset="0"/>
              <a:buChar char="•"/>
            </a:pPr>
            <a:endParaRPr lang="en-US" sz="1400">
              <a:solidFill>
                <a:srgbClr val="1A1A1A"/>
              </a:solidFill>
              <a:latin typeface="Segoe UI"/>
            </a:endParaRPr>
          </a:p>
        </p:txBody>
      </p:sp>
      <p:pic>
        <p:nvPicPr>
          <p:cNvPr id="2" name="Picture 1" descr="A person sitting at a table in front of a window&#10;&#10;Description automatically generated">
            <a:extLst>
              <a:ext uri="{FF2B5EF4-FFF2-40B4-BE49-F238E27FC236}">
                <a16:creationId xmlns:a16="http://schemas.microsoft.com/office/drawing/2014/main" id="{7A03486E-86C4-461C-896E-98CA25E5B83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41388" r="9053"/>
          <a:stretch/>
        </p:blipFill>
        <p:spPr>
          <a:xfrm>
            <a:off x="6992298" y="-7450"/>
            <a:ext cx="5198837" cy="6993533"/>
          </a:xfrm>
          <a:prstGeom prst="rect">
            <a:avLst/>
          </a:prstGeom>
        </p:spPr>
      </p:pic>
    </p:spTree>
    <p:extLst>
      <p:ext uri="{BB962C8B-B14F-4D97-AF65-F5344CB8AC3E}">
        <p14:creationId xmlns:p14="http://schemas.microsoft.com/office/powerpoint/2010/main" val="1435084676"/>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86EC9-54A6-4E5E-BC02-F5A97CA22B36}"/>
              </a:ext>
            </a:extLst>
          </p:cNvPr>
          <p:cNvSpPr txBox="1"/>
          <p:nvPr/>
        </p:nvSpPr>
        <p:spPr>
          <a:xfrm>
            <a:off x="6537911" y="-754803"/>
            <a:ext cx="5654090" cy="561211"/>
          </a:xfrm>
          <a:prstGeom prst="rect">
            <a:avLst/>
          </a:prstGeom>
          <a:solidFill>
            <a:srgbClr val="FF0066"/>
          </a:solidFill>
        </p:spPr>
        <p:txBody>
          <a:bodyPr wrap="square" lIns="179285" tIns="143428" rIns="179285" bIns="143428" rtlCol="0">
            <a:spAutoFit/>
          </a:bodyPr>
          <a:lstStyle/>
          <a:p>
            <a:pPr>
              <a:lnSpc>
                <a:spcPct val="90000"/>
              </a:lnSpc>
              <a:spcAft>
                <a:spcPts val="588"/>
              </a:spcAft>
            </a:pPr>
            <a:r>
              <a:rPr lang="en-US" sz="1961" dirty="0">
                <a:solidFill>
                  <a:schemeClr val="bg1"/>
                </a:solidFill>
              </a:rPr>
              <a:t>Thank You slide</a:t>
            </a:r>
          </a:p>
        </p:txBody>
      </p:sp>
      <p:sp>
        <p:nvSpPr>
          <p:cNvPr id="3" name="Title 2">
            <a:extLst>
              <a:ext uri="{FF2B5EF4-FFF2-40B4-BE49-F238E27FC236}">
                <a16:creationId xmlns:a16="http://schemas.microsoft.com/office/drawing/2014/main" id="{581BBE84-9D13-41FD-AB94-48384D386832}"/>
              </a:ext>
            </a:extLst>
          </p:cNvPr>
          <p:cNvSpPr txBox="1">
            <a:spLocks/>
          </p:cNvSpPr>
          <p:nvPr/>
        </p:nvSpPr>
        <p:spPr>
          <a:xfrm>
            <a:off x="493345" y="3035864"/>
            <a:ext cx="9144000" cy="498527"/>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dirty="0">
                <a:solidFill>
                  <a:schemeClr val="bg1"/>
                </a:solidFill>
              </a:rPr>
              <a:t>Break Time</a:t>
            </a:r>
          </a:p>
        </p:txBody>
      </p:sp>
    </p:spTree>
    <p:custDataLst>
      <p:tags r:id="rId1"/>
    </p:custDataLst>
    <p:extLst>
      <p:ext uri="{BB962C8B-B14F-4D97-AF65-F5344CB8AC3E}">
        <p14:creationId xmlns:p14="http://schemas.microsoft.com/office/powerpoint/2010/main" val="3335040638"/>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a:xfrm>
            <a:off x="584201" y="2447566"/>
            <a:ext cx="5083629" cy="1086195"/>
          </a:xfrm>
        </p:spPr>
        <p:txBody>
          <a:bodyPr/>
          <a:lstStyle/>
          <a:p>
            <a:r>
              <a:rPr lang="en-US" dirty="0"/>
              <a:t>CDM – Common Data Model</a:t>
            </a:r>
          </a:p>
        </p:txBody>
      </p:sp>
    </p:spTree>
    <p:custDataLst>
      <p:tags r:id="rId1"/>
    </p:custDataLst>
    <p:extLst>
      <p:ext uri="{BB962C8B-B14F-4D97-AF65-F5344CB8AC3E}">
        <p14:creationId xmlns:p14="http://schemas.microsoft.com/office/powerpoint/2010/main" val="20433457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56A7C73-25C6-495F-9F95-8A399BABB625}"/>
              </a:ext>
            </a:extLst>
          </p:cNvPr>
          <p:cNvSpPr>
            <a:spLocks noGrp="1"/>
          </p:cNvSpPr>
          <p:nvPr>
            <p:ph type="title"/>
          </p:nvPr>
        </p:nvSpPr>
        <p:spPr/>
        <p:txBody>
          <a:bodyPr/>
          <a:lstStyle/>
          <a:p>
            <a:r>
              <a:rPr lang="en-US" dirty="0"/>
              <a:t>What is the Common Data Model</a:t>
            </a:r>
          </a:p>
        </p:txBody>
      </p:sp>
      <p:sp>
        <p:nvSpPr>
          <p:cNvPr id="6" name="TextBox 5">
            <a:extLst>
              <a:ext uri="{FF2B5EF4-FFF2-40B4-BE49-F238E27FC236}">
                <a16:creationId xmlns:a16="http://schemas.microsoft.com/office/drawing/2014/main" id="{4AA82C60-393E-49CE-81C4-60504CDFAEBA}"/>
              </a:ext>
            </a:extLst>
          </p:cNvPr>
          <p:cNvSpPr txBox="1"/>
          <p:nvPr/>
        </p:nvSpPr>
        <p:spPr>
          <a:xfrm>
            <a:off x="378823" y="1423851"/>
            <a:ext cx="7759337" cy="3077766"/>
          </a:xfrm>
          <a:prstGeom prst="rect">
            <a:avLst/>
          </a:prstGeom>
          <a:noFill/>
        </p:spPr>
        <p:txBody>
          <a:bodyPr wrap="square" lIns="0" tIns="0" rIns="0" bIns="0" rtlCol="0">
            <a:spAutoFit/>
          </a:bodyPr>
          <a:lstStyle/>
          <a:p>
            <a:pPr marL="342900" indent="-342900" algn="l">
              <a:buFont typeface="Arial" panose="020B0604020202020204" pitchFamily="34" charset="0"/>
              <a:buChar char="•"/>
            </a:pPr>
            <a:r>
              <a:rPr lang="en-US" sz="2000" dirty="0">
                <a:gradFill>
                  <a:gsLst>
                    <a:gs pos="2917">
                      <a:schemeClr val="tx1"/>
                    </a:gs>
                    <a:gs pos="30000">
                      <a:schemeClr val="tx1"/>
                    </a:gs>
                  </a:gsLst>
                  <a:lin ang="5400000" scaled="0"/>
                </a:gradFill>
              </a:rPr>
              <a:t>Standard schemas defining the most used concepts and activities</a:t>
            </a:r>
          </a:p>
          <a:p>
            <a:pPr algn="l"/>
            <a:endParaRPr lang="en-US" sz="2000" dirty="0">
              <a:gradFill>
                <a:gsLst>
                  <a:gs pos="2917">
                    <a:schemeClr val="tx1"/>
                  </a:gs>
                  <a:gs pos="30000">
                    <a:schemeClr val="tx1"/>
                  </a:gs>
                </a:gsLst>
                <a:lin ang="5400000" scaled="0"/>
              </a:gradFill>
            </a:endParaRPr>
          </a:p>
          <a:p>
            <a:pPr marL="342900" indent="-342900" algn="l">
              <a:buFont typeface="Arial" panose="020B0604020202020204" pitchFamily="34" charset="0"/>
              <a:buChar char="•"/>
            </a:pPr>
            <a:r>
              <a:rPr lang="en-US" sz="2000" dirty="0">
                <a:gradFill>
                  <a:gsLst>
                    <a:gs pos="2917">
                      <a:schemeClr val="tx1"/>
                    </a:gs>
                    <a:gs pos="30000">
                      <a:schemeClr val="tx1"/>
                    </a:gs>
                  </a:gsLst>
                  <a:lin ang="5400000" scaled="0"/>
                </a:gradFill>
              </a:rPr>
              <a:t>Structural Consistency</a:t>
            </a:r>
          </a:p>
          <a:p>
            <a:pPr marL="342900" indent="-342900" algn="l">
              <a:buFont typeface="Arial" panose="020B0604020202020204" pitchFamily="34" charset="0"/>
              <a:buChar char="•"/>
            </a:pPr>
            <a:endParaRPr lang="en-US" sz="2000" dirty="0">
              <a:gradFill>
                <a:gsLst>
                  <a:gs pos="2917">
                    <a:schemeClr val="tx1"/>
                  </a:gs>
                  <a:gs pos="30000">
                    <a:schemeClr val="tx1"/>
                  </a:gs>
                </a:gsLst>
                <a:lin ang="5400000" scaled="0"/>
              </a:gradFill>
            </a:endParaRPr>
          </a:p>
          <a:p>
            <a:pPr marL="342900" indent="-342900" algn="l">
              <a:buFont typeface="Arial" panose="020B0604020202020204" pitchFamily="34" charset="0"/>
              <a:buChar char="•"/>
            </a:pPr>
            <a:r>
              <a:rPr lang="en-US" sz="2000" dirty="0">
                <a:gradFill>
                  <a:gsLst>
                    <a:gs pos="2917">
                      <a:schemeClr val="tx1"/>
                    </a:gs>
                    <a:gs pos="30000">
                      <a:schemeClr val="tx1"/>
                    </a:gs>
                  </a:gsLst>
                  <a:lin ang="5400000" scaled="0"/>
                </a:gradFill>
              </a:rPr>
              <a:t>Semantic Consistency</a:t>
            </a:r>
          </a:p>
          <a:p>
            <a:pPr marL="342900" indent="-342900" algn="l">
              <a:buFont typeface="Arial" panose="020B0604020202020204" pitchFamily="34" charset="0"/>
              <a:buChar char="•"/>
            </a:pPr>
            <a:endParaRPr lang="en-US" sz="2000" dirty="0">
              <a:gradFill>
                <a:gsLst>
                  <a:gs pos="2917">
                    <a:schemeClr val="tx1"/>
                  </a:gs>
                  <a:gs pos="30000">
                    <a:schemeClr val="tx1"/>
                  </a:gs>
                </a:gsLst>
                <a:lin ang="5400000" scaled="0"/>
              </a:gradFill>
            </a:endParaRPr>
          </a:p>
          <a:p>
            <a:pPr marL="342900" indent="-342900" algn="l">
              <a:buFont typeface="Arial" panose="020B0604020202020204" pitchFamily="34" charset="0"/>
              <a:buChar char="•"/>
            </a:pPr>
            <a:r>
              <a:rPr lang="en-US" sz="2000" dirty="0">
                <a:gradFill>
                  <a:gsLst>
                    <a:gs pos="2917">
                      <a:schemeClr val="tx1"/>
                    </a:gs>
                    <a:gs pos="30000">
                      <a:schemeClr val="tx1"/>
                    </a:gs>
                  </a:gsLst>
                  <a:lin ang="5400000" scaled="0"/>
                </a:gradFill>
              </a:rPr>
              <a:t>Unified shape</a:t>
            </a:r>
          </a:p>
          <a:p>
            <a:pPr marL="342900" indent="-342900" algn="l">
              <a:buFont typeface="Arial" panose="020B0604020202020204" pitchFamily="34" charset="0"/>
              <a:buChar char="•"/>
            </a:pPr>
            <a:endParaRPr lang="en-US" sz="2000" dirty="0">
              <a:gradFill>
                <a:gsLst>
                  <a:gs pos="2917">
                    <a:schemeClr val="tx1"/>
                  </a:gs>
                  <a:gs pos="30000">
                    <a:schemeClr val="tx1"/>
                  </a:gs>
                </a:gsLst>
                <a:lin ang="5400000" scaled="0"/>
              </a:gradFill>
            </a:endParaRPr>
          </a:p>
          <a:p>
            <a:pPr marL="342900" indent="-342900" algn="l">
              <a:buFont typeface="Arial" panose="020B0604020202020204" pitchFamily="34" charset="0"/>
              <a:buChar char="•"/>
            </a:pPr>
            <a:r>
              <a:rPr lang="en-US" sz="2000" dirty="0">
                <a:gradFill>
                  <a:gsLst>
                    <a:gs pos="2917">
                      <a:schemeClr val="tx1"/>
                    </a:gs>
                    <a:gs pos="30000">
                      <a:schemeClr val="tx1"/>
                    </a:gs>
                  </a:gsLst>
                  <a:lin ang="5400000" scaled="0"/>
                </a:gradFill>
              </a:rPr>
              <a:t>Extensible standard entities</a:t>
            </a:r>
          </a:p>
          <a:p>
            <a:pPr marL="342900" indent="-342900" algn="l">
              <a:buFont typeface="Arial" panose="020B0604020202020204" pitchFamily="34" charset="0"/>
              <a:buChar char="•"/>
            </a:pPr>
            <a:endParaRPr lang="en-US" sz="2000" dirty="0">
              <a:gradFill>
                <a:gsLst>
                  <a:gs pos="2917">
                    <a:schemeClr val="tx1"/>
                  </a:gs>
                  <a:gs pos="30000">
                    <a:schemeClr val="tx1"/>
                  </a:gs>
                </a:gsLst>
                <a:lin ang="5400000" scaled="0"/>
              </a:gradFill>
            </a:endParaRPr>
          </a:p>
        </p:txBody>
      </p:sp>
      <p:pic>
        <p:nvPicPr>
          <p:cNvPr id="7" name="Picture 6">
            <a:extLst>
              <a:ext uri="{FF2B5EF4-FFF2-40B4-BE49-F238E27FC236}">
                <a16:creationId xmlns:a16="http://schemas.microsoft.com/office/drawing/2014/main" id="{97186D68-FB35-4A06-A215-538A9A27A78E}"/>
              </a:ext>
            </a:extLst>
          </p:cNvPr>
          <p:cNvPicPr>
            <a:picLocks noChangeAspect="1"/>
          </p:cNvPicPr>
          <p:nvPr/>
        </p:nvPicPr>
        <p:blipFill rotWithShape="1">
          <a:blip r:embed="rId3"/>
          <a:srcRect l="5736" t="16471" r="4795" b="6250"/>
          <a:stretch/>
        </p:blipFill>
        <p:spPr>
          <a:xfrm>
            <a:off x="3864727" y="1907177"/>
            <a:ext cx="8327273" cy="4950823"/>
          </a:xfrm>
          <a:prstGeom prst="rect">
            <a:avLst/>
          </a:prstGeom>
        </p:spPr>
      </p:pic>
    </p:spTree>
    <p:extLst>
      <p:ext uri="{BB962C8B-B14F-4D97-AF65-F5344CB8AC3E}">
        <p14:creationId xmlns:p14="http://schemas.microsoft.com/office/powerpoint/2010/main" val="968978746"/>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8B64AB-FB70-4E2F-B6D5-7C050807E138}"/>
              </a:ext>
            </a:extLst>
          </p:cNvPr>
          <p:cNvSpPr>
            <a:spLocks noGrp="1"/>
          </p:cNvSpPr>
          <p:nvPr>
            <p:ph type="title"/>
          </p:nvPr>
        </p:nvSpPr>
        <p:spPr/>
        <p:txBody>
          <a:bodyPr/>
          <a:lstStyle/>
          <a:p>
            <a:r>
              <a:rPr lang="en-US" dirty="0"/>
              <a:t>Common data model documents</a:t>
            </a:r>
          </a:p>
        </p:txBody>
      </p:sp>
      <p:sp>
        <p:nvSpPr>
          <p:cNvPr id="4" name="TextBox 3">
            <a:extLst>
              <a:ext uri="{FF2B5EF4-FFF2-40B4-BE49-F238E27FC236}">
                <a16:creationId xmlns:a16="http://schemas.microsoft.com/office/drawing/2014/main" id="{25C06816-A43F-40BB-A9C3-7DB2404D242D}"/>
              </a:ext>
            </a:extLst>
          </p:cNvPr>
          <p:cNvSpPr txBox="1"/>
          <p:nvPr/>
        </p:nvSpPr>
        <p:spPr>
          <a:xfrm>
            <a:off x="718675" y="1685109"/>
            <a:ext cx="6680036" cy="4001095"/>
          </a:xfrm>
          <a:prstGeom prst="rect">
            <a:avLst/>
          </a:prstGeom>
          <a:noFill/>
        </p:spPr>
        <p:txBody>
          <a:bodyPr wrap="square" lIns="0" tIns="0" rIns="0" bIns="0" rtlCol="0">
            <a:spAutoFit/>
          </a:bodyPr>
          <a:lstStyle/>
          <a:p>
            <a:pPr marL="342900" indent="-342900" algn="l">
              <a:buFont typeface="Arial" panose="020B0604020202020204" pitchFamily="34" charset="0"/>
              <a:buChar char="•"/>
            </a:pPr>
            <a:r>
              <a:rPr lang="en-US" sz="2000" dirty="0">
                <a:gradFill>
                  <a:gsLst>
                    <a:gs pos="2917">
                      <a:schemeClr val="tx1"/>
                    </a:gs>
                    <a:gs pos="30000">
                      <a:schemeClr val="tx1"/>
                    </a:gs>
                  </a:gsLst>
                  <a:lin ang="5400000" scaled="0"/>
                </a:gradFill>
              </a:rPr>
              <a:t>JSON based with the extension “*.</a:t>
            </a:r>
            <a:r>
              <a:rPr lang="en-US" sz="2000" dirty="0" err="1">
                <a:gradFill>
                  <a:gsLst>
                    <a:gs pos="2917">
                      <a:schemeClr val="tx1"/>
                    </a:gs>
                    <a:gs pos="30000">
                      <a:schemeClr val="tx1"/>
                    </a:gs>
                  </a:gsLst>
                  <a:lin ang="5400000" scaled="0"/>
                </a:gradFill>
              </a:rPr>
              <a:t>cdm.json</a:t>
            </a:r>
            <a:r>
              <a:rPr lang="en-US" sz="2000" dirty="0">
                <a:gradFill>
                  <a:gsLst>
                    <a:gs pos="2917">
                      <a:schemeClr val="tx1"/>
                    </a:gs>
                    <a:gs pos="30000">
                      <a:schemeClr val="tx1"/>
                    </a:gs>
                  </a:gsLst>
                  <a:lin ang="5400000" scaled="0"/>
                </a:gradFill>
              </a:rPr>
              <a:t>”</a:t>
            </a:r>
          </a:p>
          <a:p>
            <a:pPr algn="l"/>
            <a:endParaRPr lang="en-US" sz="2000" dirty="0">
              <a:gradFill>
                <a:gsLst>
                  <a:gs pos="2917">
                    <a:schemeClr val="tx1"/>
                  </a:gs>
                  <a:gs pos="30000">
                    <a:schemeClr val="tx1"/>
                  </a:gs>
                </a:gsLst>
                <a:lin ang="5400000" scaled="0"/>
              </a:gradFill>
            </a:endParaRPr>
          </a:p>
          <a:p>
            <a:pPr marL="342900" indent="-342900" algn="l">
              <a:buFont typeface="Arial" panose="020B0604020202020204" pitchFamily="34" charset="0"/>
              <a:buChar char="•"/>
            </a:pPr>
            <a:r>
              <a:rPr lang="en-US" sz="2000" dirty="0">
                <a:gradFill>
                  <a:gsLst>
                    <a:gs pos="2917">
                      <a:schemeClr val="tx1"/>
                    </a:gs>
                    <a:gs pos="30000">
                      <a:schemeClr val="tx1"/>
                    </a:gs>
                  </a:gsLst>
                  <a:lin ang="5400000" scaled="0"/>
                </a:gradFill>
              </a:rPr>
              <a:t>Model both physical and logical entities</a:t>
            </a:r>
          </a:p>
          <a:p>
            <a:pPr marL="342900" indent="-342900" algn="l">
              <a:buFont typeface="Arial" panose="020B0604020202020204" pitchFamily="34" charset="0"/>
              <a:buChar char="•"/>
            </a:pPr>
            <a:endParaRPr lang="en-US" sz="2000" dirty="0">
              <a:gradFill>
                <a:gsLst>
                  <a:gs pos="2917">
                    <a:schemeClr val="tx1"/>
                  </a:gs>
                  <a:gs pos="30000">
                    <a:schemeClr val="tx1"/>
                  </a:gs>
                </a:gsLst>
                <a:lin ang="5400000" scaled="0"/>
              </a:gradFill>
            </a:endParaRPr>
          </a:p>
          <a:p>
            <a:pPr marL="342900" indent="-342900" algn="l">
              <a:buFont typeface="Arial" panose="020B0604020202020204" pitchFamily="34" charset="0"/>
              <a:buChar char="•"/>
            </a:pPr>
            <a:r>
              <a:rPr lang="en-US" sz="2000" dirty="0">
                <a:gradFill>
                  <a:gsLst>
                    <a:gs pos="2917">
                      <a:schemeClr val="tx1"/>
                    </a:gs>
                    <a:gs pos="30000">
                      <a:schemeClr val="tx1"/>
                    </a:gs>
                  </a:gsLst>
                  <a:lin ang="5400000" scaled="0"/>
                </a:gradFill>
              </a:rPr>
              <a:t>Create a folder logically named to hold schema files</a:t>
            </a:r>
          </a:p>
          <a:p>
            <a:pPr marL="342900" indent="-342900" algn="l">
              <a:buFont typeface="Arial" panose="020B0604020202020204" pitchFamily="34" charset="0"/>
              <a:buChar char="•"/>
            </a:pPr>
            <a:endParaRPr lang="en-US" sz="2000" dirty="0">
              <a:gradFill>
                <a:gsLst>
                  <a:gs pos="2917">
                    <a:schemeClr val="tx1"/>
                  </a:gs>
                  <a:gs pos="30000">
                    <a:schemeClr val="tx1"/>
                  </a:gs>
                </a:gsLst>
                <a:lin ang="5400000" scaled="0"/>
              </a:gradFill>
            </a:endParaRPr>
          </a:p>
          <a:p>
            <a:pPr marL="342900" indent="-342900" algn="l">
              <a:buFont typeface="Arial" panose="020B0604020202020204" pitchFamily="34" charset="0"/>
              <a:buChar char="•"/>
            </a:pPr>
            <a:r>
              <a:rPr lang="en-US" sz="2000" dirty="0">
                <a:gradFill>
                  <a:gsLst>
                    <a:gs pos="2917">
                      <a:schemeClr val="tx1"/>
                    </a:gs>
                    <a:gs pos="30000">
                      <a:schemeClr val="tx1"/>
                    </a:gs>
                  </a:gsLst>
                  <a:lin ang="5400000" scaled="0"/>
                </a:gradFill>
              </a:rPr>
              <a:t>Import other documents using _</a:t>
            </a:r>
            <a:r>
              <a:rPr lang="en-US" sz="2000" dirty="0" err="1">
                <a:gradFill>
                  <a:gsLst>
                    <a:gs pos="2917">
                      <a:schemeClr val="tx1"/>
                    </a:gs>
                    <a:gs pos="30000">
                      <a:schemeClr val="tx1"/>
                    </a:gs>
                  </a:gsLst>
                  <a:lin ang="5400000" scaled="0"/>
                </a:gradFill>
              </a:rPr>
              <a:t>allImports.cdm.json</a:t>
            </a:r>
            <a:r>
              <a:rPr lang="en-US" sz="2000" dirty="0">
                <a:gradFill>
                  <a:gsLst>
                    <a:gs pos="2917">
                      <a:schemeClr val="tx1"/>
                    </a:gs>
                    <a:gs pos="30000">
                      <a:schemeClr val="tx1"/>
                    </a:gs>
                  </a:gsLst>
                  <a:lin ang="5400000" scaled="0"/>
                </a:gradFill>
              </a:rPr>
              <a:t> or the “imports”: [{ “</a:t>
            </a:r>
            <a:r>
              <a:rPr lang="en-US" sz="2000" dirty="0" err="1">
                <a:gradFill>
                  <a:gsLst>
                    <a:gs pos="2917">
                      <a:schemeClr val="tx1"/>
                    </a:gs>
                    <a:gs pos="30000">
                      <a:schemeClr val="tx1"/>
                    </a:gs>
                  </a:gsLst>
                  <a:lin ang="5400000" scaled="0"/>
                </a:gradFill>
              </a:rPr>
              <a:t>corpusPath</a:t>
            </a:r>
            <a:r>
              <a:rPr lang="en-US" sz="2000" dirty="0">
                <a:gradFill>
                  <a:gsLst>
                    <a:gs pos="2917">
                      <a:schemeClr val="tx1"/>
                    </a:gs>
                    <a:gs pos="30000">
                      <a:schemeClr val="tx1"/>
                    </a:gs>
                  </a:gsLst>
                  <a:lin ang="5400000" scaled="0"/>
                </a:gradFill>
              </a:rPr>
              <a:t>”: “/</a:t>
            </a:r>
            <a:r>
              <a:rPr lang="en-US" sz="2000" dirty="0" err="1">
                <a:gradFill>
                  <a:gsLst>
                    <a:gs pos="2917">
                      <a:schemeClr val="tx1"/>
                    </a:gs>
                    <a:gs pos="30000">
                      <a:schemeClr val="tx1"/>
                    </a:gs>
                  </a:gsLst>
                  <a:lin ang="5400000" scaled="0"/>
                </a:gradFill>
              </a:rPr>
              <a:t>foundations.cdm.json</a:t>
            </a:r>
            <a:r>
              <a:rPr lang="en-US" sz="2000" dirty="0">
                <a:gradFill>
                  <a:gsLst>
                    <a:gs pos="2917">
                      <a:schemeClr val="tx1"/>
                    </a:gs>
                    <a:gs pos="30000">
                      <a:schemeClr val="tx1"/>
                    </a:gs>
                  </a:gsLst>
                  <a:lin ang="5400000" scaled="0"/>
                </a:gradFill>
              </a:rPr>
              <a:t>”}] property</a:t>
            </a:r>
          </a:p>
          <a:p>
            <a:pPr marL="342900" indent="-342900" algn="l">
              <a:buFont typeface="Arial" panose="020B0604020202020204" pitchFamily="34" charset="0"/>
              <a:buChar char="•"/>
            </a:pPr>
            <a:endParaRPr lang="en-US" sz="2000" dirty="0">
              <a:gradFill>
                <a:gsLst>
                  <a:gs pos="2917">
                    <a:schemeClr val="tx1"/>
                  </a:gs>
                  <a:gs pos="30000">
                    <a:schemeClr val="tx1"/>
                  </a:gs>
                </a:gsLst>
                <a:lin ang="5400000" scaled="0"/>
              </a:gradFill>
            </a:endParaRPr>
          </a:p>
          <a:p>
            <a:pPr marL="342900" indent="-342900" algn="l">
              <a:buFont typeface="Arial" panose="020B0604020202020204" pitchFamily="34" charset="0"/>
              <a:buChar char="•"/>
            </a:pPr>
            <a:r>
              <a:rPr lang="en-US" sz="2000" dirty="0">
                <a:gradFill>
                  <a:gsLst>
                    <a:gs pos="2917">
                      <a:schemeClr val="tx1"/>
                    </a:gs>
                    <a:gs pos="30000">
                      <a:schemeClr val="tx1"/>
                    </a:gs>
                  </a:gsLst>
                  <a:lin ang="5400000" scaled="0"/>
                </a:gradFill>
              </a:rPr>
              <a:t>Manifest documents *.</a:t>
            </a:r>
            <a:r>
              <a:rPr lang="en-US" sz="2000" dirty="0" err="1">
                <a:gradFill>
                  <a:gsLst>
                    <a:gs pos="2917">
                      <a:schemeClr val="tx1"/>
                    </a:gs>
                    <a:gs pos="30000">
                      <a:schemeClr val="tx1"/>
                    </a:gs>
                  </a:gsLst>
                  <a:lin ang="5400000" scaled="0"/>
                </a:gradFill>
              </a:rPr>
              <a:t>manifest.cdm.json</a:t>
            </a:r>
            <a:r>
              <a:rPr lang="en-US" sz="2000" dirty="0">
                <a:gradFill>
                  <a:gsLst>
                    <a:gs pos="2917">
                      <a:schemeClr val="tx1"/>
                    </a:gs>
                    <a:gs pos="30000">
                      <a:schemeClr val="tx1"/>
                    </a:gs>
                  </a:gsLst>
                  <a:lin ang="5400000" scaled="0"/>
                </a:gradFill>
              </a:rPr>
              <a:t> acts like an entry point to the entities and should be at the root of the folder. Sub-manifests are also supported</a:t>
            </a:r>
          </a:p>
        </p:txBody>
      </p:sp>
      <p:pic>
        <p:nvPicPr>
          <p:cNvPr id="8" name="Picture 7">
            <a:extLst>
              <a:ext uri="{FF2B5EF4-FFF2-40B4-BE49-F238E27FC236}">
                <a16:creationId xmlns:a16="http://schemas.microsoft.com/office/drawing/2014/main" id="{5624C1F0-AEB8-4BED-BBB0-B0128D8D6460}"/>
              </a:ext>
            </a:extLst>
          </p:cNvPr>
          <p:cNvPicPr>
            <a:picLocks noChangeAspect="1"/>
          </p:cNvPicPr>
          <p:nvPr/>
        </p:nvPicPr>
        <p:blipFill>
          <a:blip r:embed="rId3"/>
          <a:stretch>
            <a:fillRect/>
          </a:stretch>
        </p:blipFill>
        <p:spPr>
          <a:xfrm>
            <a:off x="7529122" y="0"/>
            <a:ext cx="4501205" cy="6858000"/>
          </a:xfrm>
          <a:prstGeom prst="rect">
            <a:avLst/>
          </a:prstGeom>
        </p:spPr>
      </p:pic>
    </p:spTree>
    <p:extLst>
      <p:ext uri="{BB962C8B-B14F-4D97-AF65-F5344CB8AC3E}">
        <p14:creationId xmlns:p14="http://schemas.microsoft.com/office/powerpoint/2010/main" val="2575834067"/>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BE4CFD3-DC4B-44C7-B6CC-BC100545A5FC}"/>
              </a:ext>
            </a:extLst>
          </p:cNvPr>
          <p:cNvSpPr>
            <a:spLocks noGrp="1"/>
          </p:cNvSpPr>
          <p:nvPr>
            <p:ph type="title"/>
          </p:nvPr>
        </p:nvSpPr>
        <p:spPr/>
        <p:txBody>
          <a:bodyPr/>
          <a:lstStyle/>
          <a:p>
            <a:r>
              <a:rPr lang="en-US" dirty="0"/>
              <a:t>Synapse Studio Features – Knowledge Center</a:t>
            </a:r>
          </a:p>
        </p:txBody>
      </p:sp>
      <p:pic>
        <p:nvPicPr>
          <p:cNvPr id="10" name="Picture 9">
            <a:extLst>
              <a:ext uri="{FF2B5EF4-FFF2-40B4-BE49-F238E27FC236}">
                <a16:creationId xmlns:a16="http://schemas.microsoft.com/office/drawing/2014/main" id="{582370A8-B816-4421-83A3-076F5418B6C5}"/>
              </a:ext>
            </a:extLst>
          </p:cNvPr>
          <p:cNvPicPr>
            <a:picLocks noChangeAspect="1"/>
          </p:cNvPicPr>
          <p:nvPr/>
        </p:nvPicPr>
        <p:blipFill>
          <a:blip r:embed="rId3"/>
          <a:stretch>
            <a:fillRect/>
          </a:stretch>
        </p:blipFill>
        <p:spPr>
          <a:xfrm>
            <a:off x="760976" y="1107199"/>
            <a:ext cx="11179409" cy="5293601"/>
          </a:xfrm>
          <a:prstGeom prst="rect">
            <a:avLst/>
          </a:prstGeom>
        </p:spPr>
      </p:pic>
    </p:spTree>
    <p:extLst>
      <p:ext uri="{BB962C8B-B14F-4D97-AF65-F5344CB8AC3E}">
        <p14:creationId xmlns:p14="http://schemas.microsoft.com/office/powerpoint/2010/main" val="2052844565"/>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8086B26-FA93-4B03-8851-01C77C0B6D0D}"/>
              </a:ext>
            </a:extLst>
          </p:cNvPr>
          <p:cNvSpPr txBox="1"/>
          <p:nvPr/>
        </p:nvSpPr>
        <p:spPr>
          <a:xfrm>
            <a:off x="214685" y="3320993"/>
            <a:ext cx="1616379" cy="849463"/>
          </a:xfrm>
          <a:prstGeom prst="rect">
            <a:avLst/>
          </a:prstGeom>
          <a:noFill/>
        </p:spPr>
        <p:txBody>
          <a:bodyPr wrap="square" lIns="182880" tIns="146304" rIns="182880" bIns="146304" rtlCol="0">
            <a:spAutoFit/>
          </a:bodyPr>
          <a:lstStyle/>
          <a:p>
            <a:pPr>
              <a:lnSpc>
                <a:spcPct val="90000"/>
              </a:lnSpc>
              <a:spcAft>
                <a:spcPts val="600"/>
              </a:spcAft>
            </a:pPr>
            <a:r>
              <a:rPr lang="en-US" sz="2000">
                <a:solidFill>
                  <a:schemeClr val="bg1"/>
                </a:solidFill>
              </a:rPr>
              <a:t>Spark ML Algorithms</a:t>
            </a:r>
          </a:p>
        </p:txBody>
      </p:sp>
      <p:sp>
        <p:nvSpPr>
          <p:cNvPr id="7" name="Title 6">
            <a:extLst>
              <a:ext uri="{FF2B5EF4-FFF2-40B4-BE49-F238E27FC236}">
                <a16:creationId xmlns:a16="http://schemas.microsoft.com/office/drawing/2014/main" id="{3E91394B-6A7E-4417-A72D-84962CE6CD12}"/>
              </a:ext>
            </a:extLst>
          </p:cNvPr>
          <p:cNvSpPr>
            <a:spLocks noGrp="1"/>
          </p:cNvSpPr>
          <p:nvPr>
            <p:ph type="title"/>
          </p:nvPr>
        </p:nvSpPr>
        <p:spPr>
          <a:xfrm>
            <a:off x="324798" y="203814"/>
            <a:ext cx="11018520" cy="553998"/>
          </a:xfrm>
        </p:spPr>
        <p:txBody>
          <a:bodyPr/>
          <a:lstStyle/>
          <a:p>
            <a:r>
              <a:rPr lang="en-US" sz="3400" cap="none" spc="-147" dirty="0">
                <a:solidFill>
                  <a:schemeClr val="tx2"/>
                </a:solidFill>
                <a:latin typeface="+mj-lt"/>
                <a:ea typeface="+mn-ea"/>
                <a:cs typeface="Segoe UI" pitchFamily="34" charset="0"/>
              </a:rPr>
              <a:t>Spark CDM connector</a:t>
            </a:r>
          </a:p>
        </p:txBody>
      </p:sp>
      <p:sp>
        <p:nvSpPr>
          <p:cNvPr id="2" name="Text Placeholder 3">
            <a:extLst>
              <a:ext uri="{FF2B5EF4-FFF2-40B4-BE49-F238E27FC236}">
                <a16:creationId xmlns:a16="http://schemas.microsoft.com/office/drawing/2014/main" id="{E6AAA024-DAEC-4F1A-B2AF-A0580CC44019}"/>
              </a:ext>
            </a:extLst>
          </p:cNvPr>
          <p:cNvSpPr txBox="1">
            <a:spLocks/>
          </p:cNvSpPr>
          <p:nvPr/>
        </p:nvSpPr>
        <p:spPr>
          <a:xfrm>
            <a:off x="324798" y="1114261"/>
            <a:ext cx="5150585" cy="5262926"/>
          </a:xfrm>
          <a:prstGeom prst="rect">
            <a:avLst/>
          </a:prstGeom>
        </p:spPr>
        <p:txBody>
          <a:bodyPr/>
          <a:lstStyle>
            <a:lvl1pPr marL="0"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405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nSpc>
                <a:spcPct val="110000"/>
              </a:lnSpc>
              <a:spcAft>
                <a:spcPts val="600"/>
              </a:spcAft>
            </a:pPr>
            <a:r>
              <a:rPr lang="en-US" sz="1800" dirty="0">
                <a:solidFill>
                  <a:schemeClr val="tx2"/>
                </a:solidFill>
                <a:latin typeface="+mj-lt"/>
              </a:rPr>
              <a:t>Overview</a:t>
            </a:r>
          </a:p>
          <a:p>
            <a:pPr marL="0" lvl="1">
              <a:lnSpc>
                <a:spcPct val="110000"/>
              </a:lnSpc>
              <a:spcAft>
                <a:spcPts val="600"/>
              </a:spcAft>
            </a:pPr>
            <a:r>
              <a:rPr lang="en-US" sz="1600" dirty="0"/>
              <a:t>It offers Spark dataframes to read and write entities in a CDM folder.</a:t>
            </a:r>
          </a:p>
          <a:p>
            <a:pPr marL="0" lvl="1">
              <a:lnSpc>
                <a:spcPct val="110000"/>
              </a:lnSpc>
              <a:spcAft>
                <a:spcPts val="600"/>
              </a:spcAft>
            </a:pPr>
            <a:br>
              <a:rPr lang="en-US" sz="1600" dirty="0"/>
            </a:br>
            <a:r>
              <a:rPr lang="en-US" sz="1800" dirty="0">
                <a:solidFill>
                  <a:schemeClr val="tx2"/>
                </a:solidFill>
                <a:latin typeface="+mj-lt"/>
              </a:rPr>
              <a:t>Benefits</a:t>
            </a:r>
          </a:p>
          <a:p>
            <a:pPr>
              <a:lnSpc>
                <a:spcPct val="110000"/>
              </a:lnSpc>
              <a:spcAft>
                <a:spcPts val="600"/>
              </a:spcAft>
            </a:pPr>
            <a:r>
              <a:rPr lang="en-US" sz="1600" dirty="0"/>
              <a:t>It supports use of Managed Identities for Azure resources to mediate access to the Azure datalake storage.</a:t>
            </a:r>
          </a:p>
          <a:p>
            <a:pPr>
              <a:lnSpc>
                <a:spcPct val="110000"/>
              </a:lnSpc>
              <a:spcAft>
                <a:spcPts val="600"/>
              </a:spcAft>
            </a:pPr>
            <a:endParaRPr lang="en-US" sz="1600" dirty="0"/>
          </a:p>
          <a:p>
            <a:pPr>
              <a:lnSpc>
                <a:spcPct val="110000"/>
              </a:lnSpc>
              <a:spcAft>
                <a:spcPts val="600"/>
              </a:spcAft>
            </a:pPr>
            <a:r>
              <a:rPr lang="en-US" sz="1600" dirty="0"/>
              <a:t>Writes from a Spark dataframe to an entity in a CDM folder based on dataframe schema or CDM entity definition.</a:t>
            </a:r>
          </a:p>
          <a:p>
            <a:pPr>
              <a:lnSpc>
                <a:spcPct val="110000"/>
              </a:lnSpc>
              <a:spcAft>
                <a:spcPts val="600"/>
              </a:spcAft>
            </a:pPr>
            <a:endParaRPr lang="en-US" sz="1600" dirty="0"/>
          </a:p>
          <a:p>
            <a:pPr>
              <a:lnSpc>
                <a:spcPct val="110000"/>
              </a:lnSpc>
              <a:spcAft>
                <a:spcPts val="600"/>
              </a:spcAft>
            </a:pPr>
            <a:r>
              <a:rPr lang="en-US" sz="1600" dirty="0"/>
              <a:t>Supports data in Apache Parquet format and CSV format. </a:t>
            </a:r>
          </a:p>
          <a:p>
            <a:pPr>
              <a:lnSpc>
                <a:spcPct val="110000"/>
              </a:lnSpc>
              <a:spcAft>
                <a:spcPts val="600"/>
              </a:spcAft>
            </a:pPr>
            <a:endParaRPr lang="en-US" sz="1600" dirty="0"/>
          </a:p>
          <a:p>
            <a:pPr>
              <a:lnSpc>
                <a:spcPct val="110000"/>
              </a:lnSpc>
              <a:spcAft>
                <a:spcPts val="600"/>
              </a:spcAft>
            </a:pPr>
            <a:r>
              <a:rPr lang="en-US" sz="1600" dirty="0"/>
              <a:t>The CDM connector is pre-installed and supports languages: Python, Scala</a:t>
            </a:r>
          </a:p>
          <a:p>
            <a:pPr>
              <a:lnSpc>
                <a:spcPct val="110000"/>
              </a:lnSpc>
              <a:spcAft>
                <a:spcPts val="600"/>
              </a:spcAft>
            </a:pPr>
            <a:endParaRPr lang="en-US" sz="1600" dirty="0"/>
          </a:p>
          <a:p>
            <a:pPr>
              <a:lnSpc>
                <a:spcPct val="110000"/>
              </a:lnSpc>
              <a:spcAft>
                <a:spcPts val="600"/>
              </a:spcAft>
            </a:pPr>
            <a:endParaRPr lang="en-US" sz="1600" dirty="0"/>
          </a:p>
          <a:p>
            <a:pPr>
              <a:lnSpc>
                <a:spcPct val="110000"/>
              </a:lnSpc>
              <a:spcAft>
                <a:spcPts val="600"/>
              </a:spcAft>
            </a:pPr>
            <a:endParaRPr lang="en-US" sz="1800" dirty="0">
              <a:solidFill>
                <a:schemeClr val="tx2"/>
              </a:solidFill>
              <a:latin typeface="+mj-lt"/>
            </a:endParaRPr>
          </a:p>
        </p:txBody>
      </p:sp>
      <p:pic>
        <p:nvPicPr>
          <p:cNvPr id="10" name="Picture 9">
            <a:extLst>
              <a:ext uri="{FF2B5EF4-FFF2-40B4-BE49-F238E27FC236}">
                <a16:creationId xmlns:a16="http://schemas.microsoft.com/office/drawing/2014/main" id="{B3EC7E82-A90F-4B47-B331-7298B4ECC5EF}"/>
              </a:ext>
            </a:extLst>
          </p:cNvPr>
          <p:cNvPicPr>
            <a:picLocks noChangeAspect="1"/>
          </p:cNvPicPr>
          <p:nvPr/>
        </p:nvPicPr>
        <p:blipFill>
          <a:blip r:embed="rId3"/>
          <a:stretch>
            <a:fillRect/>
          </a:stretch>
        </p:blipFill>
        <p:spPr>
          <a:xfrm>
            <a:off x="5585496" y="1203188"/>
            <a:ext cx="6537108" cy="5262926"/>
          </a:xfrm>
          <a:prstGeom prst="rect">
            <a:avLst/>
          </a:prstGeom>
          <a:ln>
            <a:solidFill>
              <a:schemeClr val="tx1"/>
            </a:solidFill>
          </a:ln>
        </p:spPr>
      </p:pic>
    </p:spTree>
    <p:extLst>
      <p:ext uri="{BB962C8B-B14F-4D97-AF65-F5344CB8AC3E}">
        <p14:creationId xmlns:p14="http://schemas.microsoft.com/office/powerpoint/2010/main" val="8186917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8A6BCE-5D19-44FE-B367-9F478620B1FF}"/>
              </a:ext>
            </a:extLst>
          </p:cNvPr>
          <p:cNvSpPr>
            <a:spLocks noGrp="1"/>
          </p:cNvSpPr>
          <p:nvPr>
            <p:ph type="title"/>
          </p:nvPr>
        </p:nvSpPr>
        <p:spPr/>
        <p:txBody>
          <a:bodyPr/>
          <a:lstStyle/>
          <a:p>
            <a:r>
              <a:rPr lang="en-US" dirty="0"/>
              <a:t>CDM in Data Flows</a:t>
            </a:r>
          </a:p>
        </p:txBody>
      </p:sp>
      <p:pic>
        <p:nvPicPr>
          <p:cNvPr id="4" name="Picture 3">
            <a:extLst>
              <a:ext uri="{FF2B5EF4-FFF2-40B4-BE49-F238E27FC236}">
                <a16:creationId xmlns:a16="http://schemas.microsoft.com/office/drawing/2014/main" id="{F8865417-4BBA-4144-B543-D46856ABE655}"/>
              </a:ext>
            </a:extLst>
          </p:cNvPr>
          <p:cNvPicPr>
            <a:picLocks noChangeAspect="1"/>
          </p:cNvPicPr>
          <p:nvPr/>
        </p:nvPicPr>
        <p:blipFill>
          <a:blip r:embed="rId2"/>
          <a:stretch>
            <a:fillRect/>
          </a:stretch>
        </p:blipFill>
        <p:spPr>
          <a:xfrm>
            <a:off x="104504" y="3180910"/>
            <a:ext cx="5760720" cy="2650222"/>
          </a:xfrm>
          <a:prstGeom prst="rect">
            <a:avLst/>
          </a:prstGeom>
          <a:ln>
            <a:solidFill>
              <a:schemeClr val="tx2"/>
            </a:solidFill>
          </a:ln>
        </p:spPr>
      </p:pic>
      <p:sp>
        <p:nvSpPr>
          <p:cNvPr id="5" name="TextBox 4">
            <a:extLst>
              <a:ext uri="{FF2B5EF4-FFF2-40B4-BE49-F238E27FC236}">
                <a16:creationId xmlns:a16="http://schemas.microsoft.com/office/drawing/2014/main" id="{E38B3A05-7EFD-4B5C-9C37-4226798B5E25}"/>
              </a:ext>
            </a:extLst>
          </p:cNvPr>
          <p:cNvSpPr txBox="1"/>
          <p:nvPr/>
        </p:nvSpPr>
        <p:spPr>
          <a:xfrm>
            <a:off x="588263" y="1409896"/>
            <a:ext cx="10289483" cy="923330"/>
          </a:xfrm>
          <a:prstGeom prst="rect">
            <a:avLst/>
          </a:prstGeom>
          <a:noFill/>
        </p:spPr>
        <p:txBody>
          <a:bodyPr wrap="none" lIns="0" tIns="0" rIns="0" bIns="0" rtlCol="0">
            <a:spAutoFit/>
          </a:bodyPr>
          <a:lstStyle/>
          <a:p>
            <a:pPr marL="342900" indent="-342900" algn="l">
              <a:buFont typeface="Arial" panose="020B0604020202020204" pitchFamily="34" charset="0"/>
              <a:buChar char="•"/>
            </a:pPr>
            <a:r>
              <a:rPr lang="en-US" sz="2000" dirty="0">
                <a:gradFill>
                  <a:gsLst>
                    <a:gs pos="2917">
                      <a:schemeClr val="tx1"/>
                    </a:gs>
                    <a:gs pos="30000">
                      <a:schemeClr val="tx1"/>
                    </a:gs>
                  </a:gsLst>
                  <a:lin ang="5400000" scaled="0"/>
                </a:gradFill>
              </a:rPr>
              <a:t>Available in Data flows as an Inline source type</a:t>
            </a:r>
          </a:p>
          <a:p>
            <a:pPr algn="l"/>
            <a:endParaRPr lang="en-US" sz="2000" dirty="0">
              <a:gradFill>
                <a:gsLst>
                  <a:gs pos="2917">
                    <a:schemeClr val="tx1"/>
                  </a:gs>
                  <a:gs pos="30000">
                    <a:schemeClr val="tx1"/>
                  </a:gs>
                </a:gsLst>
                <a:lin ang="5400000" scaled="0"/>
              </a:gradFill>
            </a:endParaRPr>
          </a:p>
          <a:p>
            <a:pPr marL="342900" indent="-342900" algn="l">
              <a:buFont typeface="Arial" panose="020B0604020202020204" pitchFamily="34" charset="0"/>
              <a:buChar char="•"/>
            </a:pPr>
            <a:r>
              <a:rPr lang="en-US" sz="2000" dirty="0">
                <a:gradFill>
                  <a:gsLst>
                    <a:gs pos="2917">
                      <a:schemeClr val="tx1"/>
                    </a:gs>
                    <a:gs pos="30000">
                      <a:schemeClr val="tx1"/>
                    </a:gs>
                  </a:gsLst>
                  <a:lin ang="5400000" scaled="0"/>
                </a:gradFill>
              </a:rPr>
              <a:t>Source/Sink options allows for the selection of the manifest and root location and Entity</a:t>
            </a:r>
          </a:p>
        </p:txBody>
      </p:sp>
      <p:pic>
        <p:nvPicPr>
          <p:cNvPr id="7" name="Picture 6">
            <a:extLst>
              <a:ext uri="{FF2B5EF4-FFF2-40B4-BE49-F238E27FC236}">
                <a16:creationId xmlns:a16="http://schemas.microsoft.com/office/drawing/2014/main" id="{9446DCCB-7550-422F-B421-6D8F9D601906}"/>
              </a:ext>
            </a:extLst>
          </p:cNvPr>
          <p:cNvPicPr>
            <a:picLocks noChangeAspect="1"/>
          </p:cNvPicPr>
          <p:nvPr/>
        </p:nvPicPr>
        <p:blipFill>
          <a:blip r:embed="rId3"/>
          <a:stretch>
            <a:fillRect/>
          </a:stretch>
        </p:blipFill>
        <p:spPr>
          <a:xfrm>
            <a:off x="5973901" y="3180910"/>
            <a:ext cx="6095238" cy="3304762"/>
          </a:xfrm>
          <a:prstGeom prst="rect">
            <a:avLst/>
          </a:prstGeom>
          <a:ln>
            <a:solidFill>
              <a:schemeClr val="tx2"/>
            </a:solidFill>
          </a:ln>
        </p:spPr>
      </p:pic>
    </p:spTree>
    <p:extLst>
      <p:ext uri="{BB962C8B-B14F-4D97-AF65-F5344CB8AC3E}">
        <p14:creationId xmlns:p14="http://schemas.microsoft.com/office/powerpoint/2010/main" val="1490980888"/>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a:xfrm>
            <a:off x="584201" y="2447566"/>
            <a:ext cx="5083629" cy="1086195"/>
          </a:xfrm>
        </p:spPr>
        <p:txBody>
          <a:bodyPr/>
          <a:lstStyle/>
          <a:p>
            <a:r>
              <a:rPr lang="en-US" dirty="0"/>
              <a:t>Azure Purview integration</a:t>
            </a:r>
          </a:p>
        </p:txBody>
      </p:sp>
    </p:spTree>
    <p:custDataLst>
      <p:tags r:id="rId1"/>
    </p:custDataLst>
    <p:extLst>
      <p:ext uri="{BB962C8B-B14F-4D97-AF65-F5344CB8AC3E}">
        <p14:creationId xmlns:p14="http://schemas.microsoft.com/office/powerpoint/2010/main" val="1424387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6D7337-C06C-4DE1-8E02-E9B1F38CD31D}"/>
              </a:ext>
            </a:extLst>
          </p:cNvPr>
          <p:cNvSpPr>
            <a:spLocks noGrp="1"/>
          </p:cNvSpPr>
          <p:nvPr>
            <p:ph type="title"/>
          </p:nvPr>
        </p:nvSpPr>
        <p:spPr/>
        <p:txBody>
          <a:bodyPr/>
          <a:lstStyle/>
          <a:p>
            <a:r>
              <a:rPr lang="en-US" dirty="0"/>
              <a:t>What is Azure Purview</a:t>
            </a:r>
          </a:p>
        </p:txBody>
      </p:sp>
      <p:sp>
        <p:nvSpPr>
          <p:cNvPr id="6" name="Text Placeholder 3">
            <a:extLst>
              <a:ext uri="{FF2B5EF4-FFF2-40B4-BE49-F238E27FC236}">
                <a16:creationId xmlns:a16="http://schemas.microsoft.com/office/drawing/2014/main" id="{F4328436-545D-4E26-A39E-8930297099E6}"/>
              </a:ext>
            </a:extLst>
          </p:cNvPr>
          <p:cNvSpPr txBox="1">
            <a:spLocks/>
          </p:cNvSpPr>
          <p:nvPr/>
        </p:nvSpPr>
        <p:spPr>
          <a:xfrm>
            <a:off x="324798" y="1114261"/>
            <a:ext cx="5150585" cy="5262926"/>
          </a:xfrm>
          <a:prstGeom prst="rect">
            <a:avLst/>
          </a:prstGeom>
        </p:spPr>
        <p:txBody>
          <a:bodyPr/>
          <a:lstStyle>
            <a:lvl1pPr marL="0"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405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nSpc>
                <a:spcPct val="110000"/>
              </a:lnSpc>
              <a:spcAft>
                <a:spcPts val="600"/>
              </a:spcAft>
            </a:pPr>
            <a:r>
              <a:rPr lang="en-US" sz="1800" dirty="0">
                <a:solidFill>
                  <a:schemeClr val="tx2"/>
                </a:solidFill>
                <a:latin typeface="+mj-lt"/>
              </a:rPr>
              <a:t>Overview</a:t>
            </a:r>
          </a:p>
          <a:p>
            <a:pPr marL="0" lvl="1">
              <a:lnSpc>
                <a:spcPct val="110000"/>
              </a:lnSpc>
              <a:spcAft>
                <a:spcPts val="600"/>
              </a:spcAft>
            </a:pPr>
            <a:r>
              <a:rPr lang="en-US" sz="1600" dirty="0"/>
              <a:t>SaaS unified data governance tool for on-premises and cloud data. Provides a holistic and up to date view of your data landscape.</a:t>
            </a:r>
          </a:p>
          <a:p>
            <a:pPr marL="0" lvl="1">
              <a:lnSpc>
                <a:spcPct val="110000"/>
              </a:lnSpc>
              <a:spcAft>
                <a:spcPts val="600"/>
              </a:spcAft>
            </a:pPr>
            <a:br>
              <a:rPr lang="en-US" sz="1600" dirty="0"/>
            </a:br>
            <a:r>
              <a:rPr lang="en-US" sz="1800" dirty="0">
                <a:solidFill>
                  <a:schemeClr val="tx2"/>
                </a:solidFill>
                <a:latin typeface="+mj-lt"/>
              </a:rPr>
              <a:t>Benefits</a:t>
            </a:r>
          </a:p>
          <a:p>
            <a:pPr>
              <a:lnSpc>
                <a:spcPct val="110000"/>
              </a:lnSpc>
              <a:spcAft>
                <a:spcPts val="600"/>
              </a:spcAft>
            </a:pPr>
            <a:r>
              <a:rPr lang="en-US" sz="1600" dirty="0"/>
              <a:t>Purview Data Map is automatically kept up to date with built-in automated scanning and classification system</a:t>
            </a:r>
          </a:p>
          <a:p>
            <a:pPr>
              <a:lnSpc>
                <a:spcPct val="110000"/>
              </a:lnSpc>
              <a:spcAft>
                <a:spcPts val="600"/>
              </a:spcAft>
            </a:pPr>
            <a:endParaRPr lang="en-US" sz="1600" dirty="0"/>
          </a:p>
          <a:p>
            <a:pPr>
              <a:lnSpc>
                <a:spcPct val="110000"/>
              </a:lnSpc>
              <a:spcAft>
                <a:spcPts val="600"/>
              </a:spcAft>
            </a:pPr>
            <a:r>
              <a:rPr lang="en-US" sz="1600" dirty="0"/>
              <a:t>Rich User Interface – Azure Purview Data Map. Users can quickly and easily find relevant data based on filters.</a:t>
            </a:r>
          </a:p>
          <a:p>
            <a:pPr>
              <a:lnSpc>
                <a:spcPct val="110000"/>
              </a:lnSpc>
              <a:spcAft>
                <a:spcPts val="600"/>
              </a:spcAft>
            </a:pPr>
            <a:endParaRPr lang="en-US" sz="1600" dirty="0"/>
          </a:p>
          <a:p>
            <a:pPr>
              <a:lnSpc>
                <a:spcPct val="110000"/>
              </a:lnSpc>
              <a:spcAft>
                <a:spcPts val="600"/>
              </a:spcAft>
            </a:pPr>
            <a:r>
              <a:rPr lang="en-US" sz="1600" dirty="0"/>
              <a:t>Centrally located data documentation. Users can contribute to the catalog to enrich automatically obtained metadata. </a:t>
            </a:r>
          </a:p>
          <a:p>
            <a:pPr>
              <a:lnSpc>
                <a:spcPct val="110000"/>
              </a:lnSpc>
              <a:spcAft>
                <a:spcPts val="600"/>
              </a:spcAft>
            </a:pPr>
            <a:endParaRPr lang="en-US" sz="1600" dirty="0"/>
          </a:p>
          <a:p>
            <a:pPr>
              <a:lnSpc>
                <a:spcPct val="110000"/>
              </a:lnSpc>
              <a:spcAft>
                <a:spcPts val="600"/>
              </a:spcAft>
            </a:pPr>
            <a:endParaRPr lang="en-US" sz="1800" dirty="0">
              <a:solidFill>
                <a:schemeClr val="tx2"/>
              </a:solidFill>
              <a:latin typeface="+mj-lt"/>
            </a:endParaRPr>
          </a:p>
        </p:txBody>
      </p:sp>
      <p:pic>
        <p:nvPicPr>
          <p:cNvPr id="7" name="Picture 6">
            <a:extLst>
              <a:ext uri="{FF2B5EF4-FFF2-40B4-BE49-F238E27FC236}">
                <a16:creationId xmlns:a16="http://schemas.microsoft.com/office/drawing/2014/main" id="{B57A2507-54A8-42E8-AC8A-1CA3AD0391B2}"/>
              </a:ext>
            </a:extLst>
          </p:cNvPr>
          <p:cNvPicPr>
            <a:picLocks noChangeAspect="1"/>
          </p:cNvPicPr>
          <p:nvPr/>
        </p:nvPicPr>
        <p:blipFill rotWithShape="1">
          <a:blip r:embed="rId3"/>
          <a:srcRect r="15915"/>
          <a:stretch/>
        </p:blipFill>
        <p:spPr>
          <a:xfrm>
            <a:off x="5387483" y="1700130"/>
            <a:ext cx="6804517" cy="4091187"/>
          </a:xfrm>
          <a:prstGeom prst="rect">
            <a:avLst/>
          </a:prstGeom>
        </p:spPr>
      </p:pic>
    </p:spTree>
    <p:extLst>
      <p:ext uri="{BB962C8B-B14F-4D97-AF65-F5344CB8AC3E}">
        <p14:creationId xmlns:p14="http://schemas.microsoft.com/office/powerpoint/2010/main" val="3909394325"/>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EC6F7B-265E-4B69-B890-0D63EC1AC1B2}"/>
              </a:ext>
            </a:extLst>
          </p:cNvPr>
          <p:cNvSpPr>
            <a:spLocks noGrp="1"/>
          </p:cNvSpPr>
          <p:nvPr>
            <p:ph type="title"/>
          </p:nvPr>
        </p:nvSpPr>
        <p:spPr/>
        <p:txBody>
          <a:bodyPr/>
          <a:lstStyle/>
          <a:p>
            <a:r>
              <a:rPr lang="en-US" dirty="0"/>
              <a:t>Connecting Purview with Azure Synapse</a:t>
            </a:r>
          </a:p>
        </p:txBody>
      </p:sp>
      <p:sp>
        <p:nvSpPr>
          <p:cNvPr id="3" name="TextBox 2">
            <a:extLst>
              <a:ext uri="{FF2B5EF4-FFF2-40B4-BE49-F238E27FC236}">
                <a16:creationId xmlns:a16="http://schemas.microsoft.com/office/drawing/2014/main" id="{1E0196B0-E2F8-4A03-9019-7E2662DC0144}"/>
              </a:ext>
            </a:extLst>
          </p:cNvPr>
          <p:cNvSpPr txBox="1"/>
          <p:nvPr/>
        </p:nvSpPr>
        <p:spPr>
          <a:xfrm>
            <a:off x="601326" y="1463040"/>
            <a:ext cx="4845885" cy="3385542"/>
          </a:xfrm>
          <a:prstGeom prst="rect">
            <a:avLst/>
          </a:prstGeom>
          <a:noFill/>
        </p:spPr>
        <p:txBody>
          <a:bodyPr wrap="square" lIns="0" tIns="0" rIns="0" bIns="0" rtlCol="0">
            <a:spAutoFit/>
          </a:bodyPr>
          <a:lstStyle/>
          <a:p>
            <a:pPr marL="342900" indent="-342900" algn="l">
              <a:buFont typeface="Arial" panose="020B0604020202020204" pitchFamily="34" charset="0"/>
              <a:buChar char="•"/>
            </a:pPr>
            <a:r>
              <a:rPr lang="en-US" sz="2000" dirty="0">
                <a:gradFill>
                  <a:gsLst>
                    <a:gs pos="2917">
                      <a:schemeClr val="tx1"/>
                    </a:gs>
                    <a:gs pos="30000">
                      <a:schemeClr val="tx1"/>
                    </a:gs>
                  </a:gsLst>
                  <a:lin ang="5400000" scaled="0"/>
                </a:gradFill>
              </a:rPr>
              <a:t>Manage hub -&gt; External connections -&gt; Azure Purview (Preview)</a:t>
            </a:r>
          </a:p>
          <a:p>
            <a:pPr algn="l"/>
            <a:endParaRPr lang="en-US" sz="2000" dirty="0">
              <a:gradFill>
                <a:gsLst>
                  <a:gs pos="2917">
                    <a:schemeClr val="tx1"/>
                  </a:gs>
                  <a:gs pos="30000">
                    <a:schemeClr val="tx1"/>
                  </a:gs>
                </a:gsLst>
                <a:lin ang="5400000" scaled="0"/>
              </a:gradFill>
            </a:endParaRPr>
          </a:p>
          <a:p>
            <a:pPr marL="342900" indent="-342900" algn="l">
              <a:buFont typeface="Arial" panose="020B0604020202020204" pitchFamily="34" charset="0"/>
              <a:buChar char="•"/>
            </a:pPr>
            <a:r>
              <a:rPr lang="en-US" sz="2000" dirty="0">
                <a:gradFill>
                  <a:gsLst>
                    <a:gs pos="2917">
                      <a:schemeClr val="tx1"/>
                    </a:gs>
                    <a:gs pos="30000">
                      <a:schemeClr val="tx1"/>
                    </a:gs>
                  </a:gsLst>
                  <a:lin ang="5400000" scaled="0"/>
                </a:gradFill>
              </a:rPr>
              <a:t>Provides a Purview search bar at the top of Synapse Studio in the Data, Develop, and Integrate Hubs.</a:t>
            </a:r>
          </a:p>
          <a:p>
            <a:pPr marL="342900" indent="-342900" algn="l">
              <a:buFont typeface="Arial" panose="020B0604020202020204" pitchFamily="34" charset="0"/>
              <a:buChar char="•"/>
            </a:pPr>
            <a:endParaRPr lang="en-US" sz="2000" dirty="0">
              <a:gradFill>
                <a:gsLst>
                  <a:gs pos="2917">
                    <a:schemeClr val="tx1"/>
                  </a:gs>
                  <a:gs pos="30000">
                    <a:schemeClr val="tx1"/>
                  </a:gs>
                </a:gsLst>
                <a:lin ang="5400000" scaled="0"/>
              </a:gradFill>
            </a:endParaRPr>
          </a:p>
          <a:p>
            <a:pPr marL="342900" indent="-342900" algn="l">
              <a:buFont typeface="Arial" panose="020B0604020202020204" pitchFamily="34" charset="0"/>
              <a:buChar char="•"/>
            </a:pPr>
            <a:r>
              <a:rPr lang="en-US" sz="2000" dirty="0">
                <a:gradFill>
                  <a:gsLst>
                    <a:gs pos="2917">
                      <a:schemeClr val="tx1"/>
                    </a:gs>
                    <a:gs pos="30000">
                      <a:schemeClr val="tx1"/>
                    </a:gs>
                  </a:gsLst>
                  <a:lin ang="5400000" scaled="0"/>
                </a:gradFill>
              </a:rPr>
              <a:t>For the search to work, data sources must be registered in Azure Purview (ex. ADLS Gen 2, Azure Data Explorer, Dedicated SQL Pool)</a:t>
            </a:r>
          </a:p>
        </p:txBody>
      </p:sp>
      <p:pic>
        <p:nvPicPr>
          <p:cNvPr id="5" name="Picture 4">
            <a:extLst>
              <a:ext uri="{FF2B5EF4-FFF2-40B4-BE49-F238E27FC236}">
                <a16:creationId xmlns:a16="http://schemas.microsoft.com/office/drawing/2014/main" id="{844B78D7-161B-4FB0-B1EC-3875373899E2}"/>
              </a:ext>
            </a:extLst>
          </p:cNvPr>
          <p:cNvPicPr>
            <a:picLocks noChangeAspect="1"/>
          </p:cNvPicPr>
          <p:nvPr/>
        </p:nvPicPr>
        <p:blipFill>
          <a:blip r:embed="rId3"/>
          <a:stretch>
            <a:fillRect/>
          </a:stretch>
        </p:blipFill>
        <p:spPr>
          <a:xfrm>
            <a:off x="5577842" y="1096107"/>
            <a:ext cx="6169691" cy="2421634"/>
          </a:xfrm>
          <a:prstGeom prst="rect">
            <a:avLst/>
          </a:prstGeom>
          <a:ln>
            <a:solidFill>
              <a:schemeClr val="tx1"/>
            </a:solidFill>
          </a:ln>
        </p:spPr>
      </p:pic>
      <p:pic>
        <p:nvPicPr>
          <p:cNvPr id="7" name="Picture 6">
            <a:extLst>
              <a:ext uri="{FF2B5EF4-FFF2-40B4-BE49-F238E27FC236}">
                <a16:creationId xmlns:a16="http://schemas.microsoft.com/office/drawing/2014/main" id="{5C1A872E-8D6F-4F3B-83E2-5B63616C4B1E}"/>
              </a:ext>
            </a:extLst>
          </p:cNvPr>
          <p:cNvPicPr>
            <a:picLocks noChangeAspect="1"/>
          </p:cNvPicPr>
          <p:nvPr/>
        </p:nvPicPr>
        <p:blipFill rotWithShape="1">
          <a:blip r:embed="rId4"/>
          <a:srcRect b="30226"/>
          <a:stretch/>
        </p:blipFill>
        <p:spPr>
          <a:xfrm>
            <a:off x="5577842" y="3602650"/>
            <a:ext cx="4184208" cy="2807537"/>
          </a:xfrm>
          <a:prstGeom prst="rect">
            <a:avLst/>
          </a:prstGeom>
          <a:ln>
            <a:solidFill>
              <a:schemeClr val="bg1"/>
            </a:solidFill>
          </a:ln>
        </p:spPr>
      </p:pic>
      <p:pic>
        <p:nvPicPr>
          <p:cNvPr id="8" name="Picture 7">
            <a:extLst>
              <a:ext uri="{FF2B5EF4-FFF2-40B4-BE49-F238E27FC236}">
                <a16:creationId xmlns:a16="http://schemas.microsoft.com/office/drawing/2014/main" id="{F0AF9D66-14CF-43CF-B6C8-4993BB211A95}"/>
              </a:ext>
            </a:extLst>
          </p:cNvPr>
          <p:cNvPicPr>
            <a:picLocks noChangeAspect="1"/>
          </p:cNvPicPr>
          <p:nvPr/>
        </p:nvPicPr>
        <p:blipFill rotWithShape="1">
          <a:blip r:embed="rId5"/>
          <a:srcRect l="47199" t="8107" r="10188" b="5879"/>
          <a:stretch/>
        </p:blipFill>
        <p:spPr>
          <a:xfrm>
            <a:off x="5577842" y="3958045"/>
            <a:ext cx="4184208" cy="4112801"/>
          </a:xfrm>
          <a:prstGeom prst="rect">
            <a:avLst/>
          </a:prstGeom>
        </p:spPr>
      </p:pic>
    </p:spTree>
    <p:extLst>
      <p:ext uri="{BB962C8B-B14F-4D97-AF65-F5344CB8AC3E}">
        <p14:creationId xmlns:p14="http://schemas.microsoft.com/office/powerpoint/2010/main" val="4268433327"/>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8EEA275-083F-4688-A5D6-15B33316496E}"/>
              </a:ext>
            </a:extLst>
          </p:cNvPr>
          <p:cNvSpPr>
            <a:spLocks noGrp="1"/>
          </p:cNvSpPr>
          <p:nvPr>
            <p:ph type="title"/>
          </p:nvPr>
        </p:nvSpPr>
        <p:spPr>
          <a:xfrm>
            <a:off x="584200" y="2990679"/>
            <a:ext cx="5083629" cy="543097"/>
          </a:xfrm>
        </p:spPr>
        <p:txBody>
          <a:bodyPr/>
          <a:lstStyle/>
          <a:p>
            <a:r>
              <a:rPr lang="en-US" dirty="0"/>
              <a:t>Demo</a:t>
            </a:r>
          </a:p>
        </p:txBody>
      </p:sp>
      <p:sp>
        <p:nvSpPr>
          <p:cNvPr id="6" name="Text Placeholder 5">
            <a:extLst>
              <a:ext uri="{FF2B5EF4-FFF2-40B4-BE49-F238E27FC236}">
                <a16:creationId xmlns:a16="http://schemas.microsoft.com/office/drawing/2014/main" id="{79F79DF8-BD8F-40D1-A918-5F5DCCAFDA77}"/>
              </a:ext>
            </a:extLst>
          </p:cNvPr>
          <p:cNvSpPr>
            <a:spLocks noGrp="1"/>
          </p:cNvSpPr>
          <p:nvPr>
            <p:ph type="body" sz="quarter" idx="12"/>
          </p:nvPr>
        </p:nvSpPr>
        <p:spPr>
          <a:xfrm>
            <a:off x="584199" y="3962401"/>
            <a:ext cx="6608171" cy="301749"/>
          </a:xfrm>
        </p:spPr>
        <p:txBody>
          <a:bodyPr/>
          <a:lstStyle/>
          <a:p>
            <a:r>
              <a:rPr lang="en-US" dirty="0"/>
              <a:t>Azure Purview integration with Synapse</a:t>
            </a:r>
          </a:p>
        </p:txBody>
      </p:sp>
    </p:spTree>
    <p:extLst>
      <p:ext uri="{BB962C8B-B14F-4D97-AF65-F5344CB8AC3E}">
        <p14:creationId xmlns:p14="http://schemas.microsoft.com/office/powerpoint/2010/main" val="2915313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DCEA469-8B54-4D1E-8AC8-43C53D5710A6}"/>
              </a:ext>
            </a:extLst>
          </p:cNvPr>
          <p:cNvSpPr>
            <a:spLocks noGrp="1"/>
          </p:cNvSpPr>
          <p:nvPr>
            <p:ph type="title"/>
          </p:nvPr>
        </p:nvSpPr>
        <p:spPr>
          <a:xfrm>
            <a:off x="352425" y="331567"/>
            <a:ext cx="6796924" cy="422423"/>
          </a:xfrm>
        </p:spPr>
        <p:txBody>
          <a:bodyPr/>
          <a:lstStyle/>
          <a:p>
            <a:r>
              <a:rPr lang="en-US" dirty="0">
                <a:cs typeface="Segoe UI"/>
              </a:rPr>
              <a:t>Lab 03: CDM</a:t>
            </a:r>
            <a:endParaRPr lang="en-US" dirty="0"/>
          </a:p>
        </p:txBody>
      </p:sp>
      <p:sp>
        <p:nvSpPr>
          <p:cNvPr id="6" name="TextBox 5">
            <a:extLst>
              <a:ext uri="{FF2B5EF4-FFF2-40B4-BE49-F238E27FC236}">
                <a16:creationId xmlns:a16="http://schemas.microsoft.com/office/drawing/2014/main" id="{89BAF1FA-F3AB-470E-9FE2-32FC7A3BE184}"/>
              </a:ext>
            </a:extLst>
          </p:cNvPr>
          <p:cNvSpPr txBox="1"/>
          <p:nvPr/>
        </p:nvSpPr>
        <p:spPr>
          <a:xfrm>
            <a:off x="352424" y="1412331"/>
            <a:ext cx="6210301" cy="1517338"/>
          </a:xfrm>
          <a:prstGeom prst="rect">
            <a:avLst/>
          </a:prstGeom>
          <a:noFill/>
        </p:spPr>
        <p:txBody>
          <a:bodyPr wrap="square" lIns="0" tIns="0" rIns="0" bIns="0" rtlCol="0">
            <a:spAutoFit/>
          </a:bodyPr>
          <a:lstStyle/>
          <a:p>
            <a:pPr defTabSz="914192"/>
            <a:r>
              <a:rPr lang="en-US" sz="1765" b="1" dirty="0">
                <a:solidFill>
                  <a:srgbClr val="1A1A1A"/>
                </a:solidFill>
                <a:latin typeface="Segoe UI"/>
              </a:rPr>
              <a:t>Objective: </a:t>
            </a:r>
            <a:r>
              <a:rPr lang="en-US" sz="1765" dirty="0">
                <a:solidFill>
                  <a:srgbClr val="1A1A1A"/>
                </a:solidFill>
                <a:latin typeface="Segoe UI"/>
              </a:rPr>
              <a:t>As a result of participating in this lab, you will be better able to understand how to use and leverage CDM in a solution.</a:t>
            </a:r>
          </a:p>
          <a:p>
            <a:pPr defTabSz="914192"/>
            <a:endParaRPr lang="en-US" sz="1765" dirty="0">
              <a:solidFill>
                <a:srgbClr val="1A1A1A"/>
              </a:solidFill>
              <a:latin typeface="Segoe UI"/>
            </a:endParaRPr>
          </a:p>
          <a:p>
            <a:pPr defTabSz="914192"/>
            <a:r>
              <a:rPr lang="en-US" sz="1400" b="1" dirty="0">
                <a:solidFill>
                  <a:srgbClr val="1A1A1A"/>
                </a:solidFill>
                <a:latin typeface="Segoe UI"/>
              </a:rPr>
              <a:t>What you will be doing: </a:t>
            </a:r>
            <a:r>
              <a:rPr lang="en-US" sz="1400" dirty="0">
                <a:solidFill>
                  <a:srgbClr val="1A1A1A"/>
                </a:solidFill>
                <a:latin typeface="Segoe UI"/>
              </a:rPr>
              <a:t>You will </a:t>
            </a:r>
            <a:r>
              <a:rPr lang="en-US" sz="1400" b="1" dirty="0">
                <a:solidFill>
                  <a:srgbClr val="1A1A1A"/>
                </a:solidFill>
                <a:latin typeface="Segoe UI"/>
              </a:rPr>
              <a:t>work individually in your lab environment to complete a set of tasks </a:t>
            </a:r>
            <a:r>
              <a:rPr lang="en-US" sz="1400" dirty="0">
                <a:solidFill>
                  <a:srgbClr val="1A1A1A"/>
                </a:solidFill>
                <a:latin typeface="Segoe UI"/>
              </a:rPr>
              <a:t>to leverage CDM in a solution.</a:t>
            </a:r>
          </a:p>
        </p:txBody>
      </p:sp>
      <p:sp>
        <p:nvSpPr>
          <p:cNvPr id="9" name="TextBox 8">
            <a:extLst>
              <a:ext uri="{FF2B5EF4-FFF2-40B4-BE49-F238E27FC236}">
                <a16:creationId xmlns:a16="http://schemas.microsoft.com/office/drawing/2014/main" id="{243FFC84-B70E-4064-83ED-02E404006BF8}"/>
              </a:ext>
            </a:extLst>
          </p:cNvPr>
          <p:cNvSpPr txBox="1"/>
          <p:nvPr/>
        </p:nvSpPr>
        <p:spPr>
          <a:xfrm>
            <a:off x="352425" y="5886289"/>
            <a:ext cx="6796924" cy="430887"/>
          </a:xfrm>
          <a:prstGeom prst="rect">
            <a:avLst/>
          </a:prstGeom>
          <a:noFill/>
        </p:spPr>
        <p:txBody>
          <a:bodyPr wrap="square" lIns="0" tIns="0" rIns="0" bIns="0" rtlCol="0">
            <a:spAutoFit/>
          </a:bodyPr>
          <a:lstStyle/>
          <a:p>
            <a:pPr defTabSz="914192"/>
            <a:r>
              <a:rPr lang="en-US" sz="1400" b="1">
                <a:solidFill>
                  <a:srgbClr val="1A1A1A"/>
                </a:solidFill>
                <a:latin typeface="Segoe UI"/>
              </a:rPr>
              <a:t>Total Activity Time: 60 minutes </a:t>
            </a:r>
          </a:p>
          <a:p>
            <a:pPr marL="336080" indent="-336080" defTabSz="914192">
              <a:buFont typeface="Arial" panose="020B0604020202020204" pitchFamily="34" charset="0"/>
              <a:buChar char="•"/>
            </a:pPr>
            <a:endParaRPr lang="en-US" sz="1400">
              <a:solidFill>
                <a:srgbClr val="1A1A1A"/>
              </a:solidFill>
              <a:latin typeface="Segoe UI"/>
            </a:endParaRPr>
          </a:p>
        </p:txBody>
      </p:sp>
      <p:pic>
        <p:nvPicPr>
          <p:cNvPr id="2" name="Picture 1" descr="A person sitting at a table in front of a window&#10;&#10;Description automatically generated">
            <a:extLst>
              <a:ext uri="{FF2B5EF4-FFF2-40B4-BE49-F238E27FC236}">
                <a16:creationId xmlns:a16="http://schemas.microsoft.com/office/drawing/2014/main" id="{7A03486E-86C4-461C-896E-98CA25E5B83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41388" r="9053"/>
          <a:stretch/>
        </p:blipFill>
        <p:spPr>
          <a:xfrm>
            <a:off x="6992298" y="-7450"/>
            <a:ext cx="5198837" cy="6993533"/>
          </a:xfrm>
          <a:prstGeom prst="rect">
            <a:avLst/>
          </a:prstGeom>
        </p:spPr>
      </p:pic>
    </p:spTree>
    <p:extLst>
      <p:ext uri="{BB962C8B-B14F-4D97-AF65-F5344CB8AC3E}">
        <p14:creationId xmlns:p14="http://schemas.microsoft.com/office/powerpoint/2010/main" val="1919505982"/>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86EC9-54A6-4E5E-BC02-F5A97CA22B36}"/>
              </a:ext>
            </a:extLst>
          </p:cNvPr>
          <p:cNvSpPr txBox="1"/>
          <p:nvPr/>
        </p:nvSpPr>
        <p:spPr>
          <a:xfrm>
            <a:off x="6537911" y="-754803"/>
            <a:ext cx="5654090" cy="561211"/>
          </a:xfrm>
          <a:prstGeom prst="rect">
            <a:avLst/>
          </a:prstGeom>
          <a:solidFill>
            <a:srgbClr val="FF0066"/>
          </a:solidFill>
        </p:spPr>
        <p:txBody>
          <a:bodyPr wrap="square" lIns="179285" tIns="143428" rIns="179285" bIns="143428" rtlCol="0">
            <a:spAutoFit/>
          </a:bodyPr>
          <a:lstStyle/>
          <a:p>
            <a:pPr>
              <a:lnSpc>
                <a:spcPct val="90000"/>
              </a:lnSpc>
              <a:spcAft>
                <a:spcPts val="588"/>
              </a:spcAft>
            </a:pPr>
            <a:r>
              <a:rPr lang="en-US" sz="1961" dirty="0">
                <a:solidFill>
                  <a:schemeClr val="bg1"/>
                </a:solidFill>
              </a:rPr>
              <a:t>Thank You slide</a:t>
            </a:r>
          </a:p>
        </p:txBody>
      </p:sp>
      <p:sp>
        <p:nvSpPr>
          <p:cNvPr id="3" name="Title 2">
            <a:extLst>
              <a:ext uri="{FF2B5EF4-FFF2-40B4-BE49-F238E27FC236}">
                <a16:creationId xmlns:a16="http://schemas.microsoft.com/office/drawing/2014/main" id="{581BBE84-9D13-41FD-AB94-48384D386832}"/>
              </a:ext>
            </a:extLst>
          </p:cNvPr>
          <p:cNvSpPr txBox="1">
            <a:spLocks/>
          </p:cNvSpPr>
          <p:nvPr/>
        </p:nvSpPr>
        <p:spPr>
          <a:xfrm>
            <a:off x="493345" y="3035864"/>
            <a:ext cx="9144000" cy="498527"/>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dirty="0">
                <a:solidFill>
                  <a:schemeClr val="bg1"/>
                </a:solidFill>
              </a:rPr>
              <a:t>Break Time</a:t>
            </a:r>
          </a:p>
        </p:txBody>
      </p:sp>
    </p:spTree>
    <p:custDataLst>
      <p:tags r:id="rId1"/>
    </p:custDataLst>
    <p:extLst>
      <p:ext uri="{BB962C8B-B14F-4D97-AF65-F5344CB8AC3E}">
        <p14:creationId xmlns:p14="http://schemas.microsoft.com/office/powerpoint/2010/main" val="1748830485"/>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a:xfrm>
            <a:off x="584201" y="2447566"/>
            <a:ext cx="6339113" cy="1086195"/>
          </a:xfrm>
        </p:spPr>
        <p:txBody>
          <a:bodyPr/>
          <a:lstStyle/>
          <a:p>
            <a:r>
              <a:rPr lang="en-US" dirty="0"/>
              <a:t>Monitoring enhancements</a:t>
            </a:r>
          </a:p>
        </p:txBody>
      </p:sp>
    </p:spTree>
    <p:custDataLst>
      <p:tags r:id="rId1"/>
    </p:custDataLst>
    <p:extLst>
      <p:ext uri="{BB962C8B-B14F-4D97-AF65-F5344CB8AC3E}">
        <p14:creationId xmlns:p14="http://schemas.microsoft.com/office/powerpoint/2010/main" val="3941765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5A01580-DE44-48DF-A6AD-14D520249393}"/>
              </a:ext>
            </a:extLst>
          </p:cNvPr>
          <p:cNvSpPr>
            <a:spLocks noGrp="1"/>
          </p:cNvSpPr>
          <p:nvPr>
            <p:ph type="title"/>
          </p:nvPr>
        </p:nvSpPr>
        <p:spPr/>
        <p:txBody>
          <a:bodyPr/>
          <a:lstStyle/>
          <a:p>
            <a:r>
              <a:rPr lang="en-US" dirty="0"/>
              <a:t>Monitoring enhancements</a:t>
            </a:r>
          </a:p>
        </p:txBody>
      </p:sp>
      <p:sp>
        <p:nvSpPr>
          <p:cNvPr id="5" name="TextBox 4">
            <a:extLst>
              <a:ext uri="{FF2B5EF4-FFF2-40B4-BE49-F238E27FC236}">
                <a16:creationId xmlns:a16="http://schemas.microsoft.com/office/drawing/2014/main" id="{4CE89D9A-5914-40B8-A5E5-1EEA88B70074}"/>
              </a:ext>
            </a:extLst>
          </p:cNvPr>
          <p:cNvSpPr txBox="1"/>
          <p:nvPr/>
        </p:nvSpPr>
        <p:spPr>
          <a:xfrm>
            <a:off x="321563" y="1485900"/>
            <a:ext cx="6003037" cy="4924425"/>
          </a:xfrm>
          <a:prstGeom prst="rect">
            <a:avLst/>
          </a:prstGeom>
          <a:noFill/>
        </p:spPr>
        <p:txBody>
          <a:bodyPr wrap="square" lIns="0" tIns="0" rIns="0" bIns="0" rtlCol="0">
            <a:spAutoFit/>
          </a:bodyPr>
          <a:lstStyle/>
          <a:p>
            <a:pPr marL="342900" indent="-342900" algn="l">
              <a:buFont typeface="Arial" panose="020B0604020202020204" pitchFamily="34" charset="0"/>
              <a:buChar char="•"/>
            </a:pPr>
            <a:r>
              <a:rPr lang="en-US" sz="2000" dirty="0">
                <a:gradFill>
                  <a:gsLst>
                    <a:gs pos="2917">
                      <a:schemeClr val="tx1"/>
                    </a:gs>
                    <a:gs pos="30000">
                      <a:schemeClr val="tx1"/>
                    </a:gs>
                  </a:gsLst>
                  <a:lin ang="5400000" scaled="0"/>
                </a:gradFill>
              </a:rPr>
              <a:t>Synapse Studio Monitor Hub now displays resource consumption-based data both real-time and historical</a:t>
            </a:r>
          </a:p>
          <a:p>
            <a:pPr algn="l"/>
            <a:endParaRPr lang="en-US" sz="2000" dirty="0">
              <a:gradFill>
                <a:gsLst>
                  <a:gs pos="2917">
                    <a:schemeClr val="tx1"/>
                  </a:gs>
                  <a:gs pos="30000">
                    <a:schemeClr val="tx1"/>
                  </a:gs>
                </a:gsLst>
                <a:lin ang="5400000" scaled="0"/>
              </a:gradFill>
            </a:endParaRPr>
          </a:p>
          <a:p>
            <a:pPr marL="342900" indent="-342900" algn="l">
              <a:buFont typeface="Arial" panose="020B0604020202020204" pitchFamily="34" charset="0"/>
              <a:buChar char="•"/>
            </a:pPr>
            <a:r>
              <a:rPr lang="en-US" sz="2000" dirty="0">
                <a:gradFill>
                  <a:gsLst>
                    <a:gs pos="2917">
                      <a:schemeClr val="tx1"/>
                    </a:gs>
                    <a:gs pos="30000">
                      <a:schemeClr val="tx1"/>
                    </a:gs>
                  </a:gsLst>
                  <a:lin ang="5400000" scaled="0"/>
                </a:gradFill>
              </a:rPr>
              <a:t>Spark application playback</a:t>
            </a:r>
          </a:p>
          <a:p>
            <a:pPr algn="l"/>
            <a:endParaRPr lang="en-US" sz="2000" dirty="0">
              <a:gradFill>
                <a:gsLst>
                  <a:gs pos="2917">
                    <a:schemeClr val="tx1"/>
                  </a:gs>
                  <a:gs pos="30000">
                    <a:schemeClr val="tx1"/>
                  </a:gs>
                </a:gsLst>
                <a:lin ang="5400000" scaled="0"/>
              </a:gradFill>
            </a:endParaRPr>
          </a:p>
          <a:p>
            <a:pPr marL="342900" indent="-342900" algn="l">
              <a:buFont typeface="Arial" panose="020B0604020202020204" pitchFamily="34" charset="0"/>
              <a:buChar char="•"/>
            </a:pPr>
            <a:r>
              <a:rPr lang="en-US" sz="2000" dirty="0">
                <a:gradFill>
                  <a:gsLst>
                    <a:gs pos="2917">
                      <a:schemeClr val="tx1"/>
                    </a:gs>
                    <a:gs pos="30000">
                      <a:schemeClr val="tx1"/>
                    </a:gs>
                  </a:gsLst>
                  <a:lin ang="5400000" scaled="0"/>
                </a:gradFill>
              </a:rPr>
              <a:t>Azure portal Azure monitor improvements</a:t>
            </a:r>
          </a:p>
          <a:p>
            <a:pPr marL="800100" lvl="1" indent="-342900">
              <a:buFont typeface="Arial" panose="020B0604020202020204" pitchFamily="34" charset="0"/>
              <a:buChar char="•"/>
            </a:pPr>
            <a:r>
              <a:rPr lang="en-US" sz="2000" dirty="0">
                <a:gradFill>
                  <a:gsLst>
                    <a:gs pos="2917">
                      <a:schemeClr val="tx1"/>
                    </a:gs>
                    <a:gs pos="30000">
                      <a:schemeClr val="tx1"/>
                    </a:gs>
                  </a:gsLst>
                  <a:lin ang="5400000" scaled="0"/>
                </a:gradFill>
              </a:rPr>
              <a:t>More alert conditions</a:t>
            </a:r>
          </a:p>
          <a:p>
            <a:pPr lvl="1"/>
            <a:endParaRPr lang="en-US" sz="2000" dirty="0">
              <a:gradFill>
                <a:gsLst>
                  <a:gs pos="2917">
                    <a:schemeClr val="tx1"/>
                  </a:gs>
                  <a:gs pos="30000">
                    <a:schemeClr val="tx1"/>
                  </a:gs>
                </a:gsLst>
                <a:lin ang="5400000" scaled="0"/>
              </a:gradFill>
            </a:endParaRPr>
          </a:p>
          <a:p>
            <a:pPr marL="342900" indent="-342900" algn="l">
              <a:buFont typeface="Arial" panose="020B0604020202020204" pitchFamily="34" charset="0"/>
              <a:buChar char="•"/>
            </a:pPr>
            <a:r>
              <a:rPr lang="en-US" sz="2000" dirty="0">
                <a:gradFill>
                  <a:gsLst>
                    <a:gs pos="2917">
                      <a:schemeClr val="tx1"/>
                    </a:gs>
                    <a:gs pos="30000">
                      <a:schemeClr val="tx1"/>
                    </a:gs>
                  </a:gsLst>
                  <a:lin ang="5400000" scaled="0"/>
                </a:gradFill>
              </a:rPr>
              <a:t>Azure portal Data classification and discovery UI</a:t>
            </a:r>
          </a:p>
          <a:p>
            <a:pPr algn="l"/>
            <a:endParaRPr lang="en-US" sz="2000" dirty="0">
              <a:gradFill>
                <a:gsLst>
                  <a:gs pos="2917">
                    <a:schemeClr val="tx1"/>
                  </a:gs>
                  <a:gs pos="30000">
                    <a:schemeClr val="tx1"/>
                  </a:gs>
                </a:gsLst>
                <a:lin ang="5400000" scaled="0"/>
              </a:gradFill>
            </a:endParaRPr>
          </a:p>
          <a:p>
            <a:pPr marL="342900" indent="-342900" algn="l">
              <a:buFont typeface="Arial" panose="020B0604020202020204" pitchFamily="34" charset="0"/>
              <a:buChar char="•"/>
            </a:pPr>
            <a:r>
              <a:rPr lang="en-US" sz="2000" dirty="0">
                <a:gradFill>
                  <a:gsLst>
                    <a:gs pos="2917">
                      <a:schemeClr val="tx1"/>
                    </a:gs>
                    <a:gs pos="30000">
                      <a:schemeClr val="tx1"/>
                    </a:gs>
                  </a:gsLst>
                  <a:lin ang="5400000" scaled="0"/>
                </a:gradFill>
              </a:rPr>
              <a:t>Azure portal Dynamic data masking UI</a:t>
            </a:r>
          </a:p>
          <a:p>
            <a:pPr marL="342900" indent="-342900" algn="l">
              <a:buFont typeface="Arial" panose="020B0604020202020204" pitchFamily="34" charset="0"/>
              <a:buChar char="•"/>
            </a:pPr>
            <a:endParaRPr lang="en-US" sz="2000" dirty="0">
              <a:gradFill>
                <a:gsLst>
                  <a:gs pos="2917">
                    <a:schemeClr val="tx1"/>
                  </a:gs>
                  <a:gs pos="30000">
                    <a:schemeClr val="tx1"/>
                  </a:gs>
                </a:gsLst>
                <a:lin ang="5400000" scaled="0"/>
              </a:gradFill>
            </a:endParaRPr>
          </a:p>
          <a:p>
            <a:pPr marL="342900" indent="-342900" algn="l">
              <a:buFont typeface="Arial" panose="020B0604020202020204" pitchFamily="34" charset="0"/>
              <a:buChar char="•"/>
            </a:pPr>
            <a:endParaRPr lang="en-US" sz="2000" dirty="0">
              <a:gradFill>
                <a:gsLst>
                  <a:gs pos="2917">
                    <a:schemeClr val="tx1"/>
                  </a:gs>
                  <a:gs pos="30000">
                    <a:schemeClr val="tx1"/>
                  </a:gs>
                </a:gsLst>
                <a:lin ang="5400000" scaled="0"/>
              </a:gradFill>
            </a:endParaRPr>
          </a:p>
          <a:p>
            <a:pPr marL="342900" indent="-342900" algn="l">
              <a:buFont typeface="Arial" panose="020B0604020202020204" pitchFamily="34" charset="0"/>
              <a:buChar char="•"/>
            </a:pPr>
            <a:endParaRPr lang="en-US" sz="2000" dirty="0">
              <a:gradFill>
                <a:gsLst>
                  <a:gs pos="2917">
                    <a:schemeClr val="tx1"/>
                  </a:gs>
                  <a:gs pos="30000">
                    <a:schemeClr val="tx1"/>
                  </a:gs>
                </a:gsLst>
                <a:lin ang="5400000" scaled="0"/>
              </a:gradFill>
            </a:endParaRPr>
          </a:p>
          <a:p>
            <a:pPr marL="342900" indent="-342900" algn="l">
              <a:buFont typeface="Arial" panose="020B0604020202020204" pitchFamily="34" charset="0"/>
              <a:buChar char="•"/>
            </a:pPr>
            <a:endParaRPr lang="en-US" sz="2000" dirty="0">
              <a:gradFill>
                <a:gsLst>
                  <a:gs pos="2917">
                    <a:schemeClr val="tx1"/>
                  </a:gs>
                  <a:gs pos="30000">
                    <a:schemeClr val="tx1"/>
                  </a:gs>
                </a:gsLst>
                <a:lin ang="5400000" scaled="0"/>
              </a:gradFill>
            </a:endParaRPr>
          </a:p>
        </p:txBody>
      </p:sp>
      <p:pic>
        <p:nvPicPr>
          <p:cNvPr id="7" name="Picture 6">
            <a:extLst>
              <a:ext uri="{FF2B5EF4-FFF2-40B4-BE49-F238E27FC236}">
                <a16:creationId xmlns:a16="http://schemas.microsoft.com/office/drawing/2014/main" id="{922148D3-7D32-4EEB-9E02-D3B5F71A23CB}"/>
              </a:ext>
            </a:extLst>
          </p:cNvPr>
          <p:cNvPicPr>
            <a:picLocks noChangeAspect="1"/>
          </p:cNvPicPr>
          <p:nvPr/>
        </p:nvPicPr>
        <p:blipFill>
          <a:blip r:embed="rId3"/>
          <a:stretch>
            <a:fillRect/>
          </a:stretch>
        </p:blipFill>
        <p:spPr>
          <a:xfrm>
            <a:off x="6184900" y="1228725"/>
            <a:ext cx="9074708" cy="4775200"/>
          </a:xfrm>
          <a:prstGeom prst="rect">
            <a:avLst/>
          </a:prstGeom>
        </p:spPr>
      </p:pic>
    </p:spTree>
    <p:extLst>
      <p:ext uri="{BB962C8B-B14F-4D97-AF65-F5344CB8AC3E}">
        <p14:creationId xmlns:p14="http://schemas.microsoft.com/office/powerpoint/2010/main" val="2378984887"/>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A3CF86-1B4F-4FD1-BD1A-39540C394CEC}"/>
              </a:ext>
            </a:extLst>
          </p:cNvPr>
          <p:cNvSpPr>
            <a:spLocks noGrp="1"/>
          </p:cNvSpPr>
          <p:nvPr>
            <p:ph type="title"/>
          </p:nvPr>
        </p:nvSpPr>
        <p:spPr/>
        <p:txBody>
          <a:bodyPr/>
          <a:lstStyle/>
          <a:p>
            <a:r>
              <a:rPr lang="en-US" dirty="0"/>
              <a:t>Synapse Studio Features – File organization</a:t>
            </a:r>
          </a:p>
        </p:txBody>
      </p:sp>
      <p:sp>
        <p:nvSpPr>
          <p:cNvPr id="3" name="Text Placeholder 2">
            <a:extLst>
              <a:ext uri="{FF2B5EF4-FFF2-40B4-BE49-F238E27FC236}">
                <a16:creationId xmlns:a16="http://schemas.microsoft.com/office/drawing/2014/main" id="{F7D7AF9F-DE77-4A8F-AF81-45A7F1046296}"/>
              </a:ext>
            </a:extLst>
          </p:cNvPr>
          <p:cNvSpPr>
            <a:spLocks noGrp="1"/>
          </p:cNvSpPr>
          <p:nvPr>
            <p:ph type="body" sz="quarter" idx="10"/>
          </p:nvPr>
        </p:nvSpPr>
        <p:spPr>
          <a:xfrm>
            <a:off x="584200" y="1435100"/>
            <a:ext cx="5212080" cy="861774"/>
          </a:xfrm>
        </p:spPr>
        <p:txBody>
          <a:bodyPr/>
          <a:lstStyle/>
          <a:p>
            <a:r>
              <a:rPr lang="en-US" dirty="0"/>
              <a:t>Organize and group files into folders</a:t>
            </a:r>
          </a:p>
        </p:txBody>
      </p:sp>
      <p:sp>
        <p:nvSpPr>
          <p:cNvPr id="4" name="Text Placeholder 3">
            <a:extLst>
              <a:ext uri="{FF2B5EF4-FFF2-40B4-BE49-F238E27FC236}">
                <a16:creationId xmlns:a16="http://schemas.microsoft.com/office/drawing/2014/main" id="{5B9A905C-6522-4E5E-8333-325EA262DB9E}"/>
              </a:ext>
            </a:extLst>
          </p:cNvPr>
          <p:cNvSpPr>
            <a:spLocks noGrp="1"/>
          </p:cNvSpPr>
          <p:nvPr>
            <p:ph type="body" sz="quarter" idx="12"/>
          </p:nvPr>
        </p:nvSpPr>
        <p:spPr>
          <a:xfrm>
            <a:off x="6397172" y="1435100"/>
            <a:ext cx="5212080" cy="430887"/>
          </a:xfrm>
        </p:spPr>
        <p:txBody>
          <a:bodyPr/>
          <a:lstStyle/>
          <a:p>
            <a:r>
              <a:rPr lang="en-US" dirty="0"/>
              <a:t>Rename Synapse artifacts</a:t>
            </a:r>
          </a:p>
        </p:txBody>
      </p:sp>
      <p:pic>
        <p:nvPicPr>
          <p:cNvPr id="6" name="Picture 5">
            <a:extLst>
              <a:ext uri="{FF2B5EF4-FFF2-40B4-BE49-F238E27FC236}">
                <a16:creationId xmlns:a16="http://schemas.microsoft.com/office/drawing/2014/main" id="{2CF75965-3983-4D7D-9D0B-ABD3B95EF171}"/>
              </a:ext>
            </a:extLst>
          </p:cNvPr>
          <p:cNvPicPr>
            <a:picLocks noChangeAspect="1"/>
          </p:cNvPicPr>
          <p:nvPr/>
        </p:nvPicPr>
        <p:blipFill>
          <a:blip r:embed="rId3"/>
          <a:stretch>
            <a:fillRect/>
          </a:stretch>
        </p:blipFill>
        <p:spPr>
          <a:xfrm>
            <a:off x="708381" y="2780175"/>
            <a:ext cx="2809524" cy="1780952"/>
          </a:xfrm>
          <a:prstGeom prst="rect">
            <a:avLst/>
          </a:prstGeom>
        </p:spPr>
      </p:pic>
      <p:pic>
        <p:nvPicPr>
          <p:cNvPr id="8" name="Picture 7">
            <a:extLst>
              <a:ext uri="{FF2B5EF4-FFF2-40B4-BE49-F238E27FC236}">
                <a16:creationId xmlns:a16="http://schemas.microsoft.com/office/drawing/2014/main" id="{0110C004-1BC8-4C10-865E-AC1733FD7EB0}"/>
              </a:ext>
            </a:extLst>
          </p:cNvPr>
          <p:cNvPicPr>
            <a:picLocks noChangeAspect="1"/>
          </p:cNvPicPr>
          <p:nvPr/>
        </p:nvPicPr>
        <p:blipFill>
          <a:blip r:embed="rId4"/>
          <a:stretch>
            <a:fillRect/>
          </a:stretch>
        </p:blipFill>
        <p:spPr>
          <a:xfrm>
            <a:off x="5116263" y="2289889"/>
            <a:ext cx="2223485" cy="3491013"/>
          </a:xfrm>
          <a:prstGeom prst="rect">
            <a:avLst/>
          </a:prstGeom>
        </p:spPr>
      </p:pic>
      <p:pic>
        <p:nvPicPr>
          <p:cNvPr id="12" name="Graphic 11" descr="Badge 1 outline">
            <a:extLst>
              <a:ext uri="{FF2B5EF4-FFF2-40B4-BE49-F238E27FC236}">
                <a16:creationId xmlns:a16="http://schemas.microsoft.com/office/drawing/2014/main" id="{F3F8F390-5DF6-4F7E-BAD7-EFA78C9F9E8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839264" y="2019875"/>
            <a:ext cx="553998" cy="553998"/>
          </a:xfrm>
          <a:prstGeom prst="rect">
            <a:avLst/>
          </a:prstGeom>
        </p:spPr>
      </p:pic>
      <p:pic>
        <p:nvPicPr>
          <p:cNvPr id="16" name="Picture 15">
            <a:extLst>
              <a:ext uri="{FF2B5EF4-FFF2-40B4-BE49-F238E27FC236}">
                <a16:creationId xmlns:a16="http://schemas.microsoft.com/office/drawing/2014/main" id="{C1CFB501-B83C-488B-A793-A73AECD4730F}"/>
              </a:ext>
            </a:extLst>
          </p:cNvPr>
          <p:cNvPicPr>
            <a:picLocks noChangeAspect="1"/>
          </p:cNvPicPr>
          <p:nvPr/>
        </p:nvPicPr>
        <p:blipFill rotWithShape="1">
          <a:blip r:embed="rId7"/>
          <a:srcRect r="18676"/>
          <a:stretch/>
        </p:blipFill>
        <p:spPr>
          <a:xfrm>
            <a:off x="7452870" y="2573873"/>
            <a:ext cx="4647076" cy="2019048"/>
          </a:xfrm>
          <a:prstGeom prst="rect">
            <a:avLst/>
          </a:prstGeom>
        </p:spPr>
      </p:pic>
      <p:pic>
        <p:nvPicPr>
          <p:cNvPr id="14" name="Graphic 13" descr="Badge outline">
            <a:extLst>
              <a:ext uri="{FF2B5EF4-FFF2-40B4-BE49-F238E27FC236}">
                <a16:creationId xmlns:a16="http://schemas.microsoft.com/office/drawing/2014/main" id="{2097CEE7-F9D4-42BC-BE2F-AFF3C614EFD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544924" y="1993355"/>
            <a:ext cx="553998" cy="553998"/>
          </a:xfrm>
          <a:prstGeom prst="rect">
            <a:avLst/>
          </a:prstGeom>
        </p:spPr>
      </p:pic>
    </p:spTree>
    <p:extLst>
      <p:ext uri="{BB962C8B-B14F-4D97-AF65-F5344CB8AC3E}">
        <p14:creationId xmlns:p14="http://schemas.microsoft.com/office/powerpoint/2010/main" val="3416381235"/>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8EEA275-083F-4688-A5D6-15B33316496E}"/>
              </a:ext>
            </a:extLst>
          </p:cNvPr>
          <p:cNvSpPr>
            <a:spLocks noGrp="1"/>
          </p:cNvSpPr>
          <p:nvPr>
            <p:ph type="title"/>
          </p:nvPr>
        </p:nvSpPr>
        <p:spPr>
          <a:xfrm>
            <a:off x="584200" y="2990679"/>
            <a:ext cx="5083629" cy="543097"/>
          </a:xfrm>
        </p:spPr>
        <p:txBody>
          <a:bodyPr/>
          <a:lstStyle/>
          <a:p>
            <a:r>
              <a:rPr lang="en-US" dirty="0"/>
              <a:t>Demo</a:t>
            </a:r>
          </a:p>
        </p:txBody>
      </p:sp>
      <p:sp>
        <p:nvSpPr>
          <p:cNvPr id="6" name="Text Placeholder 5">
            <a:extLst>
              <a:ext uri="{FF2B5EF4-FFF2-40B4-BE49-F238E27FC236}">
                <a16:creationId xmlns:a16="http://schemas.microsoft.com/office/drawing/2014/main" id="{79F79DF8-BD8F-40D1-A918-5F5DCCAFDA77}"/>
              </a:ext>
            </a:extLst>
          </p:cNvPr>
          <p:cNvSpPr>
            <a:spLocks noGrp="1"/>
          </p:cNvSpPr>
          <p:nvPr>
            <p:ph type="body" sz="quarter" idx="12"/>
          </p:nvPr>
        </p:nvSpPr>
        <p:spPr>
          <a:xfrm>
            <a:off x="584199" y="3962401"/>
            <a:ext cx="6608171" cy="301749"/>
          </a:xfrm>
        </p:spPr>
        <p:txBody>
          <a:bodyPr/>
          <a:lstStyle/>
          <a:p>
            <a:r>
              <a:rPr lang="en-US" dirty="0"/>
              <a:t>Monitoring enhancements</a:t>
            </a:r>
          </a:p>
        </p:txBody>
      </p:sp>
    </p:spTree>
    <p:extLst>
      <p:ext uri="{BB962C8B-B14F-4D97-AF65-F5344CB8AC3E}">
        <p14:creationId xmlns:p14="http://schemas.microsoft.com/office/powerpoint/2010/main" val="3951039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a:xfrm>
            <a:off x="584201" y="2447566"/>
            <a:ext cx="5083629" cy="1086195"/>
          </a:xfrm>
        </p:spPr>
        <p:txBody>
          <a:bodyPr/>
          <a:lstStyle/>
          <a:p>
            <a:r>
              <a:rPr lang="en-US" dirty="0"/>
              <a:t>Migrating existing data warehouses</a:t>
            </a:r>
          </a:p>
        </p:txBody>
      </p:sp>
    </p:spTree>
    <p:custDataLst>
      <p:tags r:id="rId1"/>
    </p:custDataLst>
    <p:extLst>
      <p:ext uri="{BB962C8B-B14F-4D97-AF65-F5344CB8AC3E}">
        <p14:creationId xmlns:p14="http://schemas.microsoft.com/office/powerpoint/2010/main" val="9242044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E13D44D-1410-4632-853A-9B14FD894140}"/>
              </a:ext>
            </a:extLst>
          </p:cNvPr>
          <p:cNvSpPr>
            <a:spLocks noGrp="1"/>
          </p:cNvSpPr>
          <p:nvPr>
            <p:ph type="title"/>
          </p:nvPr>
        </p:nvSpPr>
        <p:spPr/>
        <p:txBody>
          <a:bodyPr/>
          <a:lstStyle/>
          <a:p>
            <a:endParaRPr lang="en-US"/>
          </a:p>
        </p:txBody>
      </p:sp>
      <p:sp>
        <p:nvSpPr>
          <p:cNvPr id="6" name="AutoShape 4" descr="Azure Synapse Pathway.">
            <a:extLst>
              <a:ext uri="{FF2B5EF4-FFF2-40B4-BE49-F238E27FC236}">
                <a16:creationId xmlns:a16="http://schemas.microsoft.com/office/drawing/2014/main" id="{ABD6EDCF-53CF-44D4-A1D4-4D8F76AF6462}"/>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 name="Picture 6">
            <a:extLst>
              <a:ext uri="{FF2B5EF4-FFF2-40B4-BE49-F238E27FC236}">
                <a16:creationId xmlns:a16="http://schemas.microsoft.com/office/drawing/2014/main" id="{14EA7EC6-2B73-46E2-A842-382C8C29E724}"/>
              </a:ext>
            </a:extLst>
          </p:cNvPr>
          <p:cNvPicPr>
            <a:picLocks noChangeAspect="1"/>
          </p:cNvPicPr>
          <p:nvPr/>
        </p:nvPicPr>
        <p:blipFill>
          <a:blip r:embed="rId3"/>
          <a:stretch>
            <a:fillRect/>
          </a:stretch>
        </p:blipFill>
        <p:spPr>
          <a:xfrm>
            <a:off x="0" y="122351"/>
            <a:ext cx="12192000" cy="6613298"/>
          </a:xfrm>
          <a:prstGeom prst="rect">
            <a:avLst/>
          </a:prstGeom>
        </p:spPr>
      </p:pic>
    </p:spTree>
    <p:extLst>
      <p:ext uri="{BB962C8B-B14F-4D97-AF65-F5344CB8AC3E}">
        <p14:creationId xmlns:p14="http://schemas.microsoft.com/office/powerpoint/2010/main" val="2695174580"/>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9B1E8-6467-4F47-A5D5-93551699E062}"/>
              </a:ext>
            </a:extLst>
          </p:cNvPr>
          <p:cNvSpPr>
            <a:spLocks noGrp="1"/>
          </p:cNvSpPr>
          <p:nvPr>
            <p:ph type="title"/>
          </p:nvPr>
        </p:nvSpPr>
        <p:spPr/>
        <p:txBody>
          <a:bodyPr/>
          <a:lstStyle/>
          <a:p>
            <a:r>
              <a:rPr lang="en-US" dirty="0"/>
              <a:t>Stage 1 – </a:t>
            </a:r>
            <a:r>
              <a:rPr lang="en-US" dirty="0" err="1"/>
              <a:t>Lexing</a:t>
            </a:r>
            <a:r>
              <a:rPr lang="en-US" dirty="0"/>
              <a:t> and parsing</a:t>
            </a:r>
          </a:p>
        </p:txBody>
      </p:sp>
      <p:sp>
        <p:nvSpPr>
          <p:cNvPr id="3" name="TextBox 2">
            <a:extLst>
              <a:ext uri="{FF2B5EF4-FFF2-40B4-BE49-F238E27FC236}">
                <a16:creationId xmlns:a16="http://schemas.microsoft.com/office/drawing/2014/main" id="{91C73639-0058-442D-B06F-44FBA4D00C9D}"/>
              </a:ext>
            </a:extLst>
          </p:cNvPr>
          <p:cNvSpPr txBox="1"/>
          <p:nvPr/>
        </p:nvSpPr>
        <p:spPr>
          <a:xfrm>
            <a:off x="588263" y="1214846"/>
            <a:ext cx="10232225" cy="307777"/>
          </a:xfrm>
          <a:prstGeom prst="rect">
            <a:avLst/>
          </a:prstGeom>
          <a:noFill/>
        </p:spPr>
        <p:txBody>
          <a:bodyPr wrap="none" lIns="0" tIns="0" rIns="0" bIns="0" rtlCol="0">
            <a:spAutoFit/>
          </a:bodyPr>
          <a:lstStyle/>
          <a:p>
            <a:pPr marL="342900" indent="-342900" algn="l">
              <a:buFont typeface="Arial" panose="020B0604020202020204" pitchFamily="34" charset="0"/>
              <a:buChar char="•"/>
            </a:pPr>
            <a:r>
              <a:rPr lang="en-US" sz="2000" dirty="0">
                <a:gradFill>
                  <a:gsLst>
                    <a:gs pos="2917">
                      <a:schemeClr val="tx1"/>
                    </a:gs>
                    <a:gs pos="30000">
                      <a:schemeClr val="tx1"/>
                    </a:gs>
                  </a:gsLst>
                  <a:lin ang="5400000" scaled="0"/>
                </a:gradFill>
              </a:rPr>
              <a:t>Processes SQL input into an augmented Abstract Syntax Tree used in further processing</a:t>
            </a:r>
          </a:p>
        </p:txBody>
      </p:sp>
      <p:sp>
        <p:nvSpPr>
          <p:cNvPr id="4" name="Title 1">
            <a:extLst>
              <a:ext uri="{FF2B5EF4-FFF2-40B4-BE49-F238E27FC236}">
                <a16:creationId xmlns:a16="http://schemas.microsoft.com/office/drawing/2014/main" id="{F2345EFB-F037-4822-AEDD-BA2955E1545F}"/>
              </a:ext>
            </a:extLst>
          </p:cNvPr>
          <p:cNvSpPr txBox="1">
            <a:spLocks/>
          </p:cNvSpPr>
          <p:nvPr/>
        </p:nvSpPr>
        <p:spPr>
          <a:xfrm>
            <a:off x="585217" y="1824446"/>
            <a:ext cx="11018520" cy="543097"/>
          </a:xfrm>
          <a:prstGeom prst="rect">
            <a:avLst/>
          </a:prstGeom>
        </p:spPr>
        <p:txBody>
          <a:bodyPr vert="horz" wrap="square" lIns="0" tIns="0" rIns="0" bIns="0" rtlCol="0" anchor="t">
            <a:spAutoFit/>
          </a:bodyPr>
          <a:lstStyle>
            <a:lvl1pPr algn="l" defTabSz="932563" rtl="0" eaLnBrk="1" latinLnBrk="0" hangingPunct="1">
              <a:lnSpc>
                <a:spcPct val="100000"/>
              </a:lnSpc>
              <a:spcBef>
                <a:spcPct val="0"/>
              </a:spcBef>
              <a:buNone/>
              <a:defRPr lang="en-US" sz="3529" b="0" kern="1200" cap="none" spc="-50" baseline="0">
                <a:ln w="3175">
                  <a:noFill/>
                </a:ln>
                <a:solidFill>
                  <a:schemeClr val="tx2"/>
                </a:solidFill>
                <a:effectLst/>
                <a:latin typeface="+mj-lt"/>
                <a:ea typeface="+mn-ea"/>
                <a:cs typeface="Segoe UI" pitchFamily="34" charset="0"/>
              </a:defRPr>
            </a:lvl1pPr>
          </a:lstStyle>
          <a:p>
            <a:r>
              <a:rPr lang="en-US" dirty="0"/>
              <a:t>Stage 2 – Augmented abstract syntax tree (AST)</a:t>
            </a:r>
          </a:p>
        </p:txBody>
      </p:sp>
      <p:sp>
        <p:nvSpPr>
          <p:cNvPr id="7" name="TextBox 6">
            <a:extLst>
              <a:ext uri="{FF2B5EF4-FFF2-40B4-BE49-F238E27FC236}">
                <a16:creationId xmlns:a16="http://schemas.microsoft.com/office/drawing/2014/main" id="{89F39B57-FB24-45A5-9119-6B7B319CE56B}"/>
              </a:ext>
            </a:extLst>
          </p:cNvPr>
          <p:cNvSpPr txBox="1"/>
          <p:nvPr/>
        </p:nvSpPr>
        <p:spPr>
          <a:xfrm>
            <a:off x="585217" y="2669366"/>
            <a:ext cx="9266576" cy="307777"/>
          </a:xfrm>
          <a:prstGeom prst="rect">
            <a:avLst/>
          </a:prstGeom>
          <a:noFill/>
        </p:spPr>
        <p:txBody>
          <a:bodyPr wrap="none" lIns="0" tIns="0" rIns="0" bIns="0" rtlCol="0">
            <a:spAutoFit/>
          </a:bodyPr>
          <a:lstStyle/>
          <a:p>
            <a:pPr marL="342900" indent="-342900" algn="l">
              <a:buFont typeface="Arial" panose="020B0604020202020204" pitchFamily="34" charset="0"/>
              <a:buChar char="•"/>
            </a:pPr>
            <a:r>
              <a:rPr lang="en-US" sz="2000" dirty="0">
                <a:gradFill>
                  <a:gsLst>
                    <a:gs pos="2917">
                      <a:schemeClr val="tx1"/>
                    </a:gs>
                    <a:gs pos="30000">
                      <a:schemeClr val="tx1"/>
                    </a:gs>
                  </a:gsLst>
                  <a:lin ang="5400000" scaled="0"/>
                </a:gradFill>
              </a:rPr>
              <a:t>Using the augmented Abstract Syntax Tree, code is translated between systems</a:t>
            </a:r>
          </a:p>
        </p:txBody>
      </p:sp>
      <p:sp>
        <p:nvSpPr>
          <p:cNvPr id="8" name="Rectangle 7">
            <a:extLst>
              <a:ext uri="{FF2B5EF4-FFF2-40B4-BE49-F238E27FC236}">
                <a16:creationId xmlns:a16="http://schemas.microsoft.com/office/drawing/2014/main" id="{5DE2349B-6796-4DE4-B07D-6360295AFC6B}"/>
              </a:ext>
            </a:extLst>
          </p:cNvPr>
          <p:cNvSpPr/>
          <p:nvPr/>
        </p:nvSpPr>
        <p:spPr bwMode="auto">
          <a:xfrm>
            <a:off x="992777" y="3180791"/>
            <a:ext cx="2821577" cy="67926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ABS(</a:t>
            </a:r>
            <a:r>
              <a:rPr lang="en-US" sz="2000" dirty="0" err="1">
                <a:gradFill>
                  <a:gsLst>
                    <a:gs pos="0">
                      <a:srgbClr val="FFFFFF"/>
                    </a:gs>
                    <a:gs pos="100000">
                      <a:srgbClr val="FFFFFF"/>
                    </a:gs>
                  </a:gsLst>
                  <a:lin ang="5400000" scaled="0"/>
                </a:gradFill>
                <a:ea typeface="Segoe UI" pitchFamily="34" charset="0"/>
                <a:cs typeface="Segoe UI" pitchFamily="34" charset="0"/>
              </a:rPr>
              <a:t>float_expression</a:t>
            </a:r>
            <a:r>
              <a:rPr lang="en-US" sz="2000" dirty="0">
                <a:gradFill>
                  <a:gsLst>
                    <a:gs pos="0">
                      <a:srgbClr val="FFFFFF"/>
                    </a:gs>
                    <a:gs pos="100000">
                      <a:srgbClr val="FFFFFF"/>
                    </a:gs>
                  </a:gsLst>
                  <a:lin ang="5400000" scaled="0"/>
                </a:gradFill>
                <a:ea typeface="Segoe UI" pitchFamily="34" charset="0"/>
                <a:cs typeface="Segoe UI" pitchFamily="34" charset="0"/>
              </a:rPr>
              <a:t>)</a:t>
            </a:r>
          </a:p>
        </p:txBody>
      </p:sp>
      <p:sp>
        <p:nvSpPr>
          <p:cNvPr id="9" name="Rectangle 8">
            <a:extLst>
              <a:ext uri="{FF2B5EF4-FFF2-40B4-BE49-F238E27FC236}">
                <a16:creationId xmlns:a16="http://schemas.microsoft.com/office/drawing/2014/main" id="{C638547C-D1E8-46B6-9816-D6594A9B9095}"/>
              </a:ext>
            </a:extLst>
          </p:cNvPr>
          <p:cNvSpPr/>
          <p:nvPr/>
        </p:nvSpPr>
        <p:spPr bwMode="auto">
          <a:xfrm>
            <a:off x="4998719" y="3180790"/>
            <a:ext cx="3243944" cy="67926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ABS(</a:t>
            </a:r>
            <a:r>
              <a:rPr lang="en-US" sz="2000" dirty="0" err="1">
                <a:gradFill>
                  <a:gsLst>
                    <a:gs pos="0">
                      <a:srgbClr val="FFFFFF"/>
                    </a:gs>
                    <a:gs pos="100000">
                      <a:srgbClr val="FFFFFF"/>
                    </a:gs>
                  </a:gsLst>
                  <a:lin ang="5400000" scaled="0"/>
                </a:gradFill>
                <a:ea typeface="Segoe UI" pitchFamily="34" charset="0"/>
                <a:cs typeface="Segoe UI" pitchFamily="34" charset="0"/>
              </a:rPr>
              <a:t>numeric_expression</a:t>
            </a:r>
            <a:r>
              <a:rPr lang="en-US" sz="2000" dirty="0">
                <a:gradFill>
                  <a:gsLst>
                    <a:gs pos="0">
                      <a:srgbClr val="FFFFFF"/>
                    </a:gs>
                    <a:gs pos="100000">
                      <a:srgbClr val="FFFFFF"/>
                    </a:gs>
                  </a:gsLst>
                  <a:lin ang="5400000" scaled="0"/>
                </a:gradFill>
                <a:ea typeface="Segoe UI" pitchFamily="34" charset="0"/>
                <a:cs typeface="Segoe UI" pitchFamily="34" charset="0"/>
              </a:rPr>
              <a:t>)</a:t>
            </a:r>
          </a:p>
        </p:txBody>
      </p:sp>
      <p:sp>
        <p:nvSpPr>
          <p:cNvPr id="10" name="Arrow: Right 9">
            <a:extLst>
              <a:ext uri="{FF2B5EF4-FFF2-40B4-BE49-F238E27FC236}">
                <a16:creationId xmlns:a16="http://schemas.microsoft.com/office/drawing/2014/main" id="{EEDA24E1-A979-45F0-A7CB-FCB852C14390}"/>
              </a:ext>
            </a:extLst>
          </p:cNvPr>
          <p:cNvSpPr/>
          <p:nvPr/>
        </p:nvSpPr>
        <p:spPr bwMode="auto">
          <a:xfrm>
            <a:off x="4010297" y="3429000"/>
            <a:ext cx="888274" cy="307777"/>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Title 1">
            <a:extLst>
              <a:ext uri="{FF2B5EF4-FFF2-40B4-BE49-F238E27FC236}">
                <a16:creationId xmlns:a16="http://schemas.microsoft.com/office/drawing/2014/main" id="{066EFDC8-7EBD-448B-A2C6-9FAFBF32268D}"/>
              </a:ext>
            </a:extLst>
          </p:cNvPr>
          <p:cNvSpPr txBox="1">
            <a:spLocks/>
          </p:cNvSpPr>
          <p:nvPr/>
        </p:nvSpPr>
        <p:spPr>
          <a:xfrm>
            <a:off x="585217" y="4188634"/>
            <a:ext cx="11018520" cy="543097"/>
          </a:xfrm>
          <a:prstGeom prst="rect">
            <a:avLst/>
          </a:prstGeom>
        </p:spPr>
        <p:txBody>
          <a:bodyPr vert="horz" wrap="square" lIns="0" tIns="0" rIns="0" bIns="0" rtlCol="0" anchor="t">
            <a:spAutoFit/>
          </a:bodyPr>
          <a:lstStyle>
            <a:lvl1pPr algn="l" defTabSz="932563" rtl="0" eaLnBrk="1" latinLnBrk="0" hangingPunct="1">
              <a:lnSpc>
                <a:spcPct val="100000"/>
              </a:lnSpc>
              <a:spcBef>
                <a:spcPct val="0"/>
              </a:spcBef>
              <a:buNone/>
              <a:defRPr lang="en-US" sz="3529" b="0" kern="1200" cap="none" spc="-50" baseline="0">
                <a:ln w="3175">
                  <a:noFill/>
                </a:ln>
                <a:solidFill>
                  <a:schemeClr val="tx2"/>
                </a:solidFill>
                <a:effectLst/>
                <a:latin typeface="+mj-lt"/>
                <a:ea typeface="+mn-ea"/>
                <a:cs typeface="Segoe UI" pitchFamily="34" charset="0"/>
              </a:defRPr>
            </a:lvl1pPr>
          </a:lstStyle>
          <a:p>
            <a:r>
              <a:rPr lang="en-US" dirty="0"/>
              <a:t>Stage 3 – Syntax generation</a:t>
            </a:r>
          </a:p>
        </p:txBody>
      </p:sp>
      <p:sp>
        <p:nvSpPr>
          <p:cNvPr id="14" name="TextBox 13">
            <a:extLst>
              <a:ext uri="{FF2B5EF4-FFF2-40B4-BE49-F238E27FC236}">
                <a16:creationId xmlns:a16="http://schemas.microsoft.com/office/drawing/2014/main" id="{767DCCC2-401D-4547-A81B-9A0D4FD519E7}"/>
              </a:ext>
            </a:extLst>
          </p:cNvPr>
          <p:cNvSpPr txBox="1"/>
          <p:nvPr/>
        </p:nvSpPr>
        <p:spPr>
          <a:xfrm>
            <a:off x="791435" y="5029699"/>
            <a:ext cx="6437724" cy="307777"/>
          </a:xfrm>
          <a:prstGeom prst="rect">
            <a:avLst/>
          </a:prstGeom>
          <a:noFill/>
        </p:spPr>
        <p:txBody>
          <a:bodyPr wrap="none" lIns="0" tIns="0" rIns="0" bIns="0" rtlCol="0">
            <a:spAutoFit/>
          </a:bodyPr>
          <a:lstStyle/>
          <a:p>
            <a:pPr marL="342900" indent="-342900" algn="l">
              <a:buFont typeface="Arial" panose="020B0604020202020204" pitchFamily="34" charset="0"/>
              <a:buChar char="•"/>
            </a:pPr>
            <a:r>
              <a:rPr lang="en-US" sz="2000" dirty="0">
                <a:gradFill>
                  <a:gsLst>
                    <a:gs pos="2917">
                      <a:schemeClr val="tx1"/>
                    </a:gs>
                    <a:gs pos="30000">
                      <a:schemeClr val="tx1"/>
                    </a:gs>
                  </a:gsLst>
                  <a:lin ang="5400000" scaled="0"/>
                </a:gradFill>
              </a:rPr>
              <a:t>DDL and load scripts are created for the target system</a:t>
            </a:r>
          </a:p>
        </p:txBody>
      </p:sp>
      <p:pic>
        <p:nvPicPr>
          <p:cNvPr id="16" name="Picture 15">
            <a:extLst>
              <a:ext uri="{FF2B5EF4-FFF2-40B4-BE49-F238E27FC236}">
                <a16:creationId xmlns:a16="http://schemas.microsoft.com/office/drawing/2014/main" id="{3A7BDDC0-7C5E-4DC5-ABEA-64785C7EA5EE}"/>
              </a:ext>
            </a:extLst>
          </p:cNvPr>
          <p:cNvPicPr>
            <a:picLocks noChangeAspect="1"/>
          </p:cNvPicPr>
          <p:nvPr/>
        </p:nvPicPr>
        <p:blipFill>
          <a:blip r:embed="rId3"/>
          <a:stretch>
            <a:fillRect/>
          </a:stretch>
        </p:blipFill>
        <p:spPr>
          <a:xfrm>
            <a:off x="7229158" y="4311915"/>
            <a:ext cx="4962841" cy="2475807"/>
          </a:xfrm>
          <a:prstGeom prst="rect">
            <a:avLst/>
          </a:prstGeom>
        </p:spPr>
      </p:pic>
    </p:spTree>
    <p:extLst>
      <p:ext uri="{BB962C8B-B14F-4D97-AF65-F5344CB8AC3E}">
        <p14:creationId xmlns:p14="http://schemas.microsoft.com/office/powerpoint/2010/main" val="2769466443"/>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B8D797-2CA3-422A-8872-6083E8CFA24B}"/>
              </a:ext>
            </a:extLst>
          </p:cNvPr>
          <p:cNvSpPr>
            <a:spLocks noGrp="1"/>
          </p:cNvSpPr>
          <p:nvPr>
            <p:ph type="title"/>
          </p:nvPr>
        </p:nvSpPr>
        <p:spPr/>
        <p:txBody>
          <a:bodyPr/>
          <a:lstStyle/>
          <a:p>
            <a:r>
              <a:rPr lang="en-US" dirty="0"/>
              <a:t>Translation results</a:t>
            </a:r>
          </a:p>
        </p:txBody>
      </p:sp>
      <p:pic>
        <p:nvPicPr>
          <p:cNvPr id="3" name="Picture 2">
            <a:extLst>
              <a:ext uri="{FF2B5EF4-FFF2-40B4-BE49-F238E27FC236}">
                <a16:creationId xmlns:a16="http://schemas.microsoft.com/office/drawing/2014/main" id="{685DF7B6-2A48-4E13-8C7E-AE6C3FBBCD93}"/>
              </a:ext>
            </a:extLst>
          </p:cNvPr>
          <p:cNvPicPr>
            <a:picLocks noChangeAspect="1"/>
          </p:cNvPicPr>
          <p:nvPr/>
        </p:nvPicPr>
        <p:blipFill>
          <a:blip r:embed="rId2"/>
          <a:stretch>
            <a:fillRect/>
          </a:stretch>
        </p:blipFill>
        <p:spPr>
          <a:xfrm>
            <a:off x="1877892" y="1163431"/>
            <a:ext cx="8436215" cy="5590066"/>
          </a:xfrm>
          <a:prstGeom prst="rect">
            <a:avLst/>
          </a:prstGeom>
        </p:spPr>
      </p:pic>
    </p:spTree>
    <p:extLst>
      <p:ext uri="{BB962C8B-B14F-4D97-AF65-F5344CB8AC3E}">
        <p14:creationId xmlns:p14="http://schemas.microsoft.com/office/powerpoint/2010/main" val="2408527365"/>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8EEA275-083F-4688-A5D6-15B33316496E}"/>
              </a:ext>
            </a:extLst>
          </p:cNvPr>
          <p:cNvSpPr>
            <a:spLocks noGrp="1"/>
          </p:cNvSpPr>
          <p:nvPr>
            <p:ph type="title"/>
          </p:nvPr>
        </p:nvSpPr>
        <p:spPr>
          <a:xfrm>
            <a:off x="584200" y="2990679"/>
            <a:ext cx="5083629" cy="543097"/>
          </a:xfrm>
        </p:spPr>
        <p:txBody>
          <a:bodyPr/>
          <a:lstStyle/>
          <a:p>
            <a:r>
              <a:rPr lang="en-US" dirty="0"/>
              <a:t>Demo</a:t>
            </a:r>
          </a:p>
        </p:txBody>
      </p:sp>
      <p:sp>
        <p:nvSpPr>
          <p:cNvPr id="6" name="Text Placeholder 5">
            <a:extLst>
              <a:ext uri="{FF2B5EF4-FFF2-40B4-BE49-F238E27FC236}">
                <a16:creationId xmlns:a16="http://schemas.microsoft.com/office/drawing/2014/main" id="{79F79DF8-BD8F-40D1-A918-5F5DCCAFDA77}"/>
              </a:ext>
            </a:extLst>
          </p:cNvPr>
          <p:cNvSpPr>
            <a:spLocks noGrp="1"/>
          </p:cNvSpPr>
          <p:nvPr>
            <p:ph type="body" sz="quarter" idx="12"/>
          </p:nvPr>
        </p:nvSpPr>
        <p:spPr>
          <a:xfrm>
            <a:off x="584199" y="3962401"/>
            <a:ext cx="6608171" cy="301749"/>
          </a:xfrm>
        </p:spPr>
        <p:txBody>
          <a:bodyPr/>
          <a:lstStyle/>
          <a:p>
            <a:r>
              <a:rPr lang="en-US" dirty="0"/>
              <a:t>Migrating existing data warehouses</a:t>
            </a:r>
          </a:p>
        </p:txBody>
      </p:sp>
    </p:spTree>
    <p:extLst>
      <p:ext uri="{BB962C8B-B14F-4D97-AF65-F5344CB8AC3E}">
        <p14:creationId xmlns:p14="http://schemas.microsoft.com/office/powerpoint/2010/main" val="14913424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a:xfrm>
            <a:off x="584201" y="2447566"/>
            <a:ext cx="7514770" cy="1086195"/>
          </a:xfrm>
        </p:spPr>
        <p:txBody>
          <a:bodyPr/>
          <a:lstStyle/>
          <a:p>
            <a:r>
              <a:rPr lang="en-US" dirty="0"/>
              <a:t>Migrating from Azure Data Factory</a:t>
            </a:r>
          </a:p>
        </p:txBody>
      </p:sp>
    </p:spTree>
    <p:custDataLst>
      <p:tags r:id="rId1"/>
    </p:custDataLst>
    <p:extLst>
      <p:ext uri="{BB962C8B-B14F-4D97-AF65-F5344CB8AC3E}">
        <p14:creationId xmlns:p14="http://schemas.microsoft.com/office/powerpoint/2010/main" val="2825296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1B6321D-BDA6-4800-BC61-B1939084D65E}"/>
              </a:ext>
            </a:extLst>
          </p:cNvPr>
          <p:cNvSpPr>
            <a:spLocks noGrp="1"/>
          </p:cNvSpPr>
          <p:nvPr>
            <p:ph type="title"/>
          </p:nvPr>
        </p:nvSpPr>
        <p:spPr>
          <a:xfrm>
            <a:off x="588263" y="293301"/>
            <a:ext cx="11018520" cy="553998"/>
          </a:xfrm>
        </p:spPr>
        <p:txBody>
          <a:bodyPr/>
          <a:lstStyle/>
          <a:p>
            <a:r>
              <a:rPr lang="en-US" dirty="0"/>
              <a:t>Migration from Azure Data Factory</a:t>
            </a:r>
          </a:p>
        </p:txBody>
      </p:sp>
      <p:sp>
        <p:nvSpPr>
          <p:cNvPr id="5" name="TextBox 4">
            <a:extLst>
              <a:ext uri="{FF2B5EF4-FFF2-40B4-BE49-F238E27FC236}">
                <a16:creationId xmlns:a16="http://schemas.microsoft.com/office/drawing/2014/main" id="{36D3236A-6FFA-4018-B219-12B0E020E561}"/>
              </a:ext>
            </a:extLst>
          </p:cNvPr>
          <p:cNvSpPr txBox="1"/>
          <p:nvPr/>
        </p:nvSpPr>
        <p:spPr>
          <a:xfrm>
            <a:off x="588263" y="1543666"/>
            <a:ext cx="5081017" cy="4308872"/>
          </a:xfrm>
          <a:prstGeom prst="rect">
            <a:avLst/>
          </a:prstGeom>
          <a:noFill/>
        </p:spPr>
        <p:txBody>
          <a:bodyPr wrap="square" lIns="0" tIns="0" rIns="0" bIns="0" rtlCol="0">
            <a:spAutoFit/>
          </a:bodyPr>
          <a:lstStyle/>
          <a:p>
            <a:pPr marL="342900" indent="-342900" algn="l">
              <a:buFont typeface="Arial" panose="020B0604020202020204" pitchFamily="34" charset="0"/>
              <a:buChar char="•"/>
            </a:pPr>
            <a:r>
              <a:rPr lang="en-US" sz="2000" dirty="0">
                <a:gradFill>
                  <a:gsLst>
                    <a:gs pos="2917">
                      <a:schemeClr val="tx1"/>
                    </a:gs>
                    <a:gs pos="30000">
                      <a:schemeClr val="tx1"/>
                    </a:gs>
                  </a:gsLst>
                  <a:lin ang="5400000" scaled="0"/>
                </a:gradFill>
              </a:rPr>
              <a:t>Synapse Pipelines has the same code-base</a:t>
            </a:r>
          </a:p>
          <a:p>
            <a:pPr algn="l"/>
            <a:endParaRPr lang="en-US" sz="2000" dirty="0">
              <a:gradFill>
                <a:gsLst>
                  <a:gs pos="2917">
                    <a:schemeClr val="tx1"/>
                  </a:gs>
                  <a:gs pos="30000">
                    <a:schemeClr val="tx1"/>
                  </a:gs>
                </a:gsLst>
                <a:lin ang="5400000" scaled="0"/>
              </a:gradFill>
            </a:endParaRPr>
          </a:p>
          <a:p>
            <a:pPr marL="342900" indent="-342900" algn="l">
              <a:buFont typeface="Arial" panose="020B0604020202020204" pitchFamily="34" charset="0"/>
              <a:buChar char="•"/>
            </a:pPr>
            <a:r>
              <a:rPr lang="en-US" sz="2000" dirty="0">
                <a:gradFill>
                  <a:gsLst>
                    <a:gs pos="2917">
                      <a:schemeClr val="tx1"/>
                    </a:gs>
                    <a:gs pos="30000">
                      <a:schemeClr val="tx1"/>
                    </a:gs>
                  </a:gsLst>
                  <a:lin ang="5400000" scaled="0"/>
                </a:gradFill>
              </a:rPr>
              <a:t>Behind the scenes all assets in ADF and Azure Synapse are stored as JSON files</a:t>
            </a:r>
          </a:p>
          <a:p>
            <a:pPr algn="l"/>
            <a:endParaRPr lang="en-US" sz="2000" dirty="0">
              <a:gradFill>
                <a:gsLst>
                  <a:gs pos="2917">
                    <a:schemeClr val="tx1"/>
                  </a:gs>
                  <a:gs pos="30000">
                    <a:schemeClr val="tx1"/>
                  </a:gs>
                </a:gsLst>
                <a:lin ang="5400000" scaled="0"/>
              </a:gradFill>
            </a:endParaRPr>
          </a:p>
          <a:p>
            <a:pPr marL="342900" indent="-342900" algn="l">
              <a:buFont typeface="Arial" panose="020B0604020202020204" pitchFamily="34" charset="0"/>
              <a:buChar char="•"/>
            </a:pPr>
            <a:r>
              <a:rPr lang="en-US" sz="2000" dirty="0">
                <a:gradFill>
                  <a:gsLst>
                    <a:gs pos="2917">
                      <a:schemeClr val="tx1"/>
                    </a:gs>
                    <a:gs pos="30000">
                      <a:schemeClr val="tx1"/>
                    </a:gs>
                  </a:gsLst>
                  <a:lin ang="5400000" scaled="0"/>
                </a:gradFill>
              </a:rPr>
              <a:t>Export ADF artifacts as a Zip file “Download support files”</a:t>
            </a:r>
          </a:p>
          <a:p>
            <a:pPr algn="l"/>
            <a:endParaRPr lang="en-US" sz="2000" dirty="0">
              <a:gradFill>
                <a:gsLst>
                  <a:gs pos="2917">
                    <a:schemeClr val="tx1"/>
                  </a:gs>
                  <a:gs pos="30000">
                    <a:schemeClr val="tx1"/>
                  </a:gs>
                </a:gsLst>
                <a:lin ang="5400000" scaled="0"/>
              </a:gradFill>
            </a:endParaRPr>
          </a:p>
          <a:p>
            <a:pPr marL="342900" indent="-342900" algn="l">
              <a:buFont typeface="Arial" panose="020B0604020202020204" pitchFamily="34" charset="0"/>
              <a:buChar char="•"/>
            </a:pPr>
            <a:r>
              <a:rPr lang="en-US" sz="2000" dirty="0">
                <a:gradFill>
                  <a:gsLst>
                    <a:gs pos="2917">
                      <a:schemeClr val="tx1"/>
                    </a:gs>
                    <a:gs pos="30000">
                      <a:schemeClr val="tx1"/>
                    </a:gs>
                  </a:gsLst>
                  <a:lin ang="5400000" scaled="0"/>
                </a:gradFill>
              </a:rPr>
              <a:t>Import ADF artifacts into Azure Synapse</a:t>
            </a:r>
          </a:p>
          <a:p>
            <a:pPr algn="l"/>
            <a:endParaRPr lang="en-US" sz="2000" dirty="0">
              <a:gradFill>
                <a:gsLst>
                  <a:gs pos="2917">
                    <a:schemeClr val="tx1"/>
                  </a:gs>
                  <a:gs pos="30000">
                    <a:schemeClr val="tx1"/>
                  </a:gs>
                </a:gsLst>
                <a:lin ang="5400000" scaled="0"/>
              </a:gradFill>
            </a:endParaRPr>
          </a:p>
          <a:p>
            <a:pPr marL="342900" indent="-342900" algn="l">
              <a:buFont typeface="Arial" panose="020B0604020202020204" pitchFamily="34" charset="0"/>
              <a:buChar char="•"/>
            </a:pPr>
            <a:r>
              <a:rPr lang="en-US" sz="2000" dirty="0">
                <a:gradFill>
                  <a:gsLst>
                    <a:gs pos="2917">
                      <a:schemeClr val="tx1"/>
                    </a:gs>
                    <a:gs pos="30000">
                      <a:schemeClr val="tx1"/>
                    </a:gs>
                  </a:gsLst>
                  <a:lin ang="5400000" scaled="0"/>
                </a:gradFill>
              </a:rPr>
              <a:t>Automate with PowerShell (</a:t>
            </a:r>
            <a:r>
              <a:rPr lang="en-US" sz="2000" dirty="0" err="1">
                <a:gradFill>
                  <a:gsLst>
                    <a:gs pos="2917">
                      <a:schemeClr val="tx1"/>
                    </a:gs>
                    <a:gs pos="30000">
                      <a:schemeClr val="tx1"/>
                    </a:gs>
                  </a:gsLst>
                  <a:lin ang="5400000" scaled="0"/>
                </a:gradFill>
              </a:rPr>
              <a:t>Az.Synapse</a:t>
            </a:r>
            <a:r>
              <a:rPr lang="en-US" sz="2000" dirty="0">
                <a:gradFill>
                  <a:gsLst>
                    <a:gs pos="2917">
                      <a:schemeClr val="tx1"/>
                    </a:gs>
                    <a:gs pos="30000">
                      <a:schemeClr val="tx1"/>
                    </a:gs>
                  </a:gsLst>
                  <a:lin ang="5400000" scaled="0"/>
                </a:gradFill>
              </a:rPr>
              <a:t> module), or import manually through the UI</a:t>
            </a:r>
          </a:p>
        </p:txBody>
      </p:sp>
      <p:pic>
        <p:nvPicPr>
          <p:cNvPr id="6" name="Picture 5">
            <a:extLst>
              <a:ext uri="{FF2B5EF4-FFF2-40B4-BE49-F238E27FC236}">
                <a16:creationId xmlns:a16="http://schemas.microsoft.com/office/drawing/2014/main" id="{92D1919E-0627-4616-BA07-6BF81D30FF2F}"/>
              </a:ext>
            </a:extLst>
          </p:cNvPr>
          <p:cNvPicPr>
            <a:picLocks noChangeAspect="1"/>
          </p:cNvPicPr>
          <p:nvPr/>
        </p:nvPicPr>
        <p:blipFill rotWithShape="1">
          <a:blip r:embed="rId3"/>
          <a:srcRect r="51682"/>
          <a:stretch/>
        </p:blipFill>
        <p:spPr>
          <a:xfrm>
            <a:off x="5948389" y="1543666"/>
            <a:ext cx="5890914" cy="3770667"/>
          </a:xfrm>
          <a:prstGeom prst="rect">
            <a:avLst/>
          </a:prstGeom>
        </p:spPr>
      </p:pic>
    </p:spTree>
    <p:extLst>
      <p:ext uri="{BB962C8B-B14F-4D97-AF65-F5344CB8AC3E}">
        <p14:creationId xmlns:p14="http://schemas.microsoft.com/office/powerpoint/2010/main" val="1810557528"/>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0B105FF4-5322-4B41-BA12-B1B509F3C2FA}"/>
              </a:ext>
            </a:extLst>
          </p:cNvPr>
          <p:cNvSpPr>
            <a:spLocks noGrp="1"/>
          </p:cNvSpPr>
          <p:nvPr>
            <p:ph type="title"/>
          </p:nvPr>
        </p:nvSpPr>
        <p:spPr>
          <a:xfrm>
            <a:off x="588263" y="2990440"/>
            <a:ext cx="4167887" cy="543097"/>
          </a:xfrm>
        </p:spPr>
        <p:txBody>
          <a:bodyPr/>
          <a:lstStyle/>
          <a:p>
            <a:r>
              <a:rPr lang="en-US" dirty="0"/>
              <a:t>Mentimeter Poll</a:t>
            </a:r>
          </a:p>
        </p:txBody>
      </p:sp>
      <p:sp>
        <p:nvSpPr>
          <p:cNvPr id="10" name="Text Placeholder 9">
            <a:extLst>
              <a:ext uri="{FF2B5EF4-FFF2-40B4-BE49-F238E27FC236}">
                <a16:creationId xmlns:a16="http://schemas.microsoft.com/office/drawing/2014/main" id="{9AFD0CC0-3A23-4586-AA8D-77DD85ABA710}"/>
              </a:ext>
            </a:extLst>
          </p:cNvPr>
          <p:cNvSpPr>
            <a:spLocks noGrp="1"/>
          </p:cNvSpPr>
          <p:nvPr>
            <p:ph type="body" sz="quarter" idx="12"/>
          </p:nvPr>
        </p:nvSpPr>
        <p:spPr>
          <a:xfrm>
            <a:off x="588263" y="3962401"/>
            <a:ext cx="4164583" cy="2112245"/>
          </a:xfrm>
        </p:spPr>
        <p:txBody>
          <a:bodyPr/>
          <a:lstStyle/>
          <a:p>
            <a:r>
              <a:rPr lang="en-US" dirty="0"/>
              <a:t>Scan QR Code </a:t>
            </a:r>
            <a:br>
              <a:rPr lang="en-US" dirty="0"/>
            </a:br>
            <a:endParaRPr lang="en-US" dirty="0"/>
          </a:p>
          <a:p>
            <a:r>
              <a:rPr lang="en-US" dirty="0"/>
              <a:t>or</a:t>
            </a:r>
            <a:br>
              <a:rPr lang="en-US" dirty="0"/>
            </a:br>
            <a:br>
              <a:rPr lang="en-US" dirty="0"/>
            </a:br>
            <a:r>
              <a:rPr lang="en-US" dirty="0"/>
              <a:t>Go to </a:t>
            </a:r>
            <a:r>
              <a:rPr lang="en-US" dirty="0">
                <a:hlinkClick r:id="rId3"/>
              </a:rPr>
              <a:t>www.menti.com</a:t>
            </a:r>
            <a:r>
              <a:rPr lang="en-US" dirty="0"/>
              <a:t> and use code</a:t>
            </a:r>
          </a:p>
          <a:p>
            <a:endParaRPr lang="en-US" b="1" i="0" dirty="0">
              <a:effectLst/>
              <a:latin typeface="MentiText"/>
            </a:endParaRPr>
          </a:p>
          <a:p>
            <a:r>
              <a:rPr lang="en-US" b="1" i="0" dirty="0">
                <a:effectLst/>
                <a:latin typeface="MentiText"/>
              </a:rPr>
              <a:t>5333 4597</a:t>
            </a:r>
            <a:endParaRPr lang="en-US" dirty="0"/>
          </a:p>
        </p:txBody>
      </p:sp>
      <p:pic>
        <p:nvPicPr>
          <p:cNvPr id="6146" name="Picture 2" descr="QR code for your presentation">
            <a:extLst>
              <a:ext uri="{FF2B5EF4-FFF2-40B4-BE49-F238E27FC236}">
                <a16:creationId xmlns:a16="http://schemas.microsoft.com/office/drawing/2014/main" id="{9EC1C703-B229-4D09-BDB7-E12A79178BA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58158" y="1047750"/>
            <a:ext cx="4762500" cy="4762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4982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DCEA469-8B54-4D1E-8AC8-43C53D5710A6}"/>
              </a:ext>
            </a:extLst>
          </p:cNvPr>
          <p:cNvSpPr>
            <a:spLocks noGrp="1"/>
          </p:cNvSpPr>
          <p:nvPr>
            <p:ph type="title"/>
          </p:nvPr>
        </p:nvSpPr>
        <p:spPr>
          <a:xfrm>
            <a:off x="352425" y="331567"/>
            <a:ext cx="6796924" cy="422423"/>
          </a:xfrm>
        </p:spPr>
        <p:txBody>
          <a:bodyPr/>
          <a:lstStyle/>
          <a:p>
            <a:r>
              <a:rPr lang="en-US" dirty="0">
                <a:cs typeface="Segoe UI"/>
              </a:rPr>
              <a:t>Lab 04: Migrating ADF assets</a:t>
            </a:r>
            <a:endParaRPr lang="en-US" dirty="0"/>
          </a:p>
        </p:txBody>
      </p:sp>
      <p:sp>
        <p:nvSpPr>
          <p:cNvPr id="6" name="TextBox 5">
            <a:extLst>
              <a:ext uri="{FF2B5EF4-FFF2-40B4-BE49-F238E27FC236}">
                <a16:creationId xmlns:a16="http://schemas.microsoft.com/office/drawing/2014/main" id="{89BAF1FA-F3AB-470E-9FE2-32FC7A3BE184}"/>
              </a:ext>
            </a:extLst>
          </p:cNvPr>
          <p:cNvSpPr txBox="1"/>
          <p:nvPr/>
        </p:nvSpPr>
        <p:spPr>
          <a:xfrm>
            <a:off x="352424" y="1412331"/>
            <a:ext cx="6210301" cy="1732782"/>
          </a:xfrm>
          <a:prstGeom prst="rect">
            <a:avLst/>
          </a:prstGeom>
          <a:noFill/>
        </p:spPr>
        <p:txBody>
          <a:bodyPr wrap="square" lIns="0" tIns="0" rIns="0" bIns="0" rtlCol="0">
            <a:spAutoFit/>
          </a:bodyPr>
          <a:lstStyle/>
          <a:p>
            <a:pPr defTabSz="914192"/>
            <a:r>
              <a:rPr lang="en-US" sz="1765" b="1" dirty="0">
                <a:solidFill>
                  <a:srgbClr val="1A1A1A"/>
                </a:solidFill>
                <a:latin typeface="Segoe UI"/>
              </a:rPr>
              <a:t>Objective: </a:t>
            </a:r>
            <a:r>
              <a:rPr lang="en-US" sz="1765" dirty="0">
                <a:solidFill>
                  <a:srgbClr val="1A1A1A"/>
                </a:solidFill>
                <a:latin typeface="Segoe UI"/>
              </a:rPr>
              <a:t>As a result of participating in this lab, you will be better able to understand how to migrate Azure Data Factory Assets into Azure Synapse Analytics.</a:t>
            </a:r>
          </a:p>
          <a:p>
            <a:pPr defTabSz="914192"/>
            <a:endParaRPr lang="en-US" sz="1765" dirty="0">
              <a:solidFill>
                <a:srgbClr val="1A1A1A"/>
              </a:solidFill>
              <a:latin typeface="Segoe UI"/>
            </a:endParaRPr>
          </a:p>
          <a:p>
            <a:pPr defTabSz="914192"/>
            <a:r>
              <a:rPr lang="en-US" sz="1400" b="1" dirty="0">
                <a:solidFill>
                  <a:srgbClr val="1A1A1A"/>
                </a:solidFill>
                <a:latin typeface="Segoe UI"/>
              </a:rPr>
              <a:t>What you will be doing: </a:t>
            </a:r>
            <a:r>
              <a:rPr lang="en-US" sz="1400" dirty="0">
                <a:solidFill>
                  <a:srgbClr val="1A1A1A"/>
                </a:solidFill>
                <a:latin typeface="Segoe UI"/>
              </a:rPr>
              <a:t>You will </a:t>
            </a:r>
            <a:r>
              <a:rPr lang="en-US" sz="1400" b="1" dirty="0">
                <a:solidFill>
                  <a:srgbClr val="1A1A1A"/>
                </a:solidFill>
                <a:latin typeface="Segoe UI"/>
              </a:rPr>
              <a:t>work individually in your lab environment to complete a set of tasks </a:t>
            </a:r>
            <a:r>
              <a:rPr lang="en-US" sz="1400" dirty="0">
                <a:solidFill>
                  <a:srgbClr val="1A1A1A"/>
                </a:solidFill>
                <a:latin typeface="Segoe UI"/>
              </a:rPr>
              <a:t>to import Azure Data Factory assets into Azure Synapse Analytics.</a:t>
            </a:r>
          </a:p>
        </p:txBody>
      </p:sp>
      <p:sp>
        <p:nvSpPr>
          <p:cNvPr id="9" name="TextBox 8">
            <a:extLst>
              <a:ext uri="{FF2B5EF4-FFF2-40B4-BE49-F238E27FC236}">
                <a16:creationId xmlns:a16="http://schemas.microsoft.com/office/drawing/2014/main" id="{243FFC84-B70E-4064-83ED-02E404006BF8}"/>
              </a:ext>
            </a:extLst>
          </p:cNvPr>
          <p:cNvSpPr txBox="1"/>
          <p:nvPr/>
        </p:nvSpPr>
        <p:spPr>
          <a:xfrm>
            <a:off x="352425" y="5886289"/>
            <a:ext cx="6796924" cy="430887"/>
          </a:xfrm>
          <a:prstGeom prst="rect">
            <a:avLst/>
          </a:prstGeom>
          <a:noFill/>
        </p:spPr>
        <p:txBody>
          <a:bodyPr wrap="square" lIns="0" tIns="0" rIns="0" bIns="0" rtlCol="0">
            <a:spAutoFit/>
          </a:bodyPr>
          <a:lstStyle/>
          <a:p>
            <a:pPr defTabSz="914192"/>
            <a:r>
              <a:rPr lang="en-US" sz="1400" b="1">
                <a:solidFill>
                  <a:srgbClr val="1A1A1A"/>
                </a:solidFill>
                <a:latin typeface="Segoe UI"/>
              </a:rPr>
              <a:t>Total Activity Time: 60 minutes </a:t>
            </a:r>
          </a:p>
          <a:p>
            <a:pPr marL="336080" indent="-336080" defTabSz="914192">
              <a:buFont typeface="Arial" panose="020B0604020202020204" pitchFamily="34" charset="0"/>
              <a:buChar char="•"/>
            </a:pPr>
            <a:endParaRPr lang="en-US" sz="1400">
              <a:solidFill>
                <a:srgbClr val="1A1A1A"/>
              </a:solidFill>
              <a:latin typeface="Segoe UI"/>
            </a:endParaRPr>
          </a:p>
        </p:txBody>
      </p:sp>
      <p:pic>
        <p:nvPicPr>
          <p:cNvPr id="2" name="Picture 1" descr="A person sitting at a table in front of a window&#10;&#10;Description automatically generated">
            <a:extLst>
              <a:ext uri="{FF2B5EF4-FFF2-40B4-BE49-F238E27FC236}">
                <a16:creationId xmlns:a16="http://schemas.microsoft.com/office/drawing/2014/main" id="{7A03486E-86C4-461C-896E-98CA25E5B83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41388" r="9053"/>
          <a:stretch/>
        </p:blipFill>
        <p:spPr>
          <a:xfrm>
            <a:off x="6992298" y="-7450"/>
            <a:ext cx="5198837" cy="6993533"/>
          </a:xfrm>
          <a:prstGeom prst="rect">
            <a:avLst/>
          </a:prstGeom>
        </p:spPr>
      </p:pic>
    </p:spTree>
    <p:extLst>
      <p:ext uri="{BB962C8B-B14F-4D97-AF65-F5344CB8AC3E}">
        <p14:creationId xmlns:p14="http://schemas.microsoft.com/office/powerpoint/2010/main" val="3164597613"/>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E710C4-D0B1-4784-A158-9F2D21496751}"/>
              </a:ext>
            </a:extLst>
          </p:cNvPr>
          <p:cNvSpPr>
            <a:spLocks noGrp="1"/>
          </p:cNvSpPr>
          <p:nvPr>
            <p:ph type="title"/>
          </p:nvPr>
        </p:nvSpPr>
        <p:spPr/>
        <p:txBody>
          <a:bodyPr/>
          <a:lstStyle/>
          <a:p>
            <a:r>
              <a:rPr lang="en-US" dirty="0"/>
              <a:t>Synapse Studio Features - Security</a:t>
            </a:r>
          </a:p>
        </p:txBody>
      </p:sp>
      <p:sp>
        <p:nvSpPr>
          <p:cNvPr id="3" name="Text Placeholder 2">
            <a:extLst>
              <a:ext uri="{FF2B5EF4-FFF2-40B4-BE49-F238E27FC236}">
                <a16:creationId xmlns:a16="http://schemas.microsoft.com/office/drawing/2014/main" id="{EA8590B5-BC92-45B0-B059-66B286098745}"/>
              </a:ext>
            </a:extLst>
          </p:cNvPr>
          <p:cNvSpPr>
            <a:spLocks noGrp="1"/>
          </p:cNvSpPr>
          <p:nvPr>
            <p:ph type="body" sz="quarter" idx="10"/>
          </p:nvPr>
        </p:nvSpPr>
        <p:spPr>
          <a:xfrm>
            <a:off x="584200" y="1362396"/>
            <a:ext cx="5212080" cy="503592"/>
          </a:xfrm>
        </p:spPr>
        <p:txBody>
          <a:bodyPr/>
          <a:lstStyle/>
          <a:p>
            <a:r>
              <a:rPr lang="en-US" dirty="0"/>
              <a:t>Expanded roles (preview)</a:t>
            </a:r>
          </a:p>
        </p:txBody>
      </p:sp>
      <p:sp>
        <p:nvSpPr>
          <p:cNvPr id="4" name="Text Placeholder 3">
            <a:extLst>
              <a:ext uri="{FF2B5EF4-FFF2-40B4-BE49-F238E27FC236}">
                <a16:creationId xmlns:a16="http://schemas.microsoft.com/office/drawing/2014/main" id="{DFB8BB44-41CE-47DF-865E-1FB6A9D66594}"/>
              </a:ext>
            </a:extLst>
          </p:cNvPr>
          <p:cNvSpPr>
            <a:spLocks noGrp="1"/>
          </p:cNvSpPr>
          <p:nvPr>
            <p:ph type="body" sz="quarter" idx="12"/>
          </p:nvPr>
        </p:nvSpPr>
        <p:spPr>
          <a:xfrm>
            <a:off x="6397172" y="1435100"/>
            <a:ext cx="5588808" cy="861774"/>
          </a:xfrm>
        </p:spPr>
        <p:txBody>
          <a:bodyPr/>
          <a:lstStyle/>
          <a:p>
            <a:r>
              <a:rPr lang="en-US" dirty="0"/>
              <a:t>Scoped role assignment (preview)</a:t>
            </a:r>
          </a:p>
        </p:txBody>
      </p:sp>
      <p:pic>
        <p:nvPicPr>
          <p:cNvPr id="8" name="Picture 7">
            <a:extLst>
              <a:ext uri="{FF2B5EF4-FFF2-40B4-BE49-F238E27FC236}">
                <a16:creationId xmlns:a16="http://schemas.microsoft.com/office/drawing/2014/main" id="{7860AA39-ABFD-437A-A996-69B46F1873B9}"/>
              </a:ext>
            </a:extLst>
          </p:cNvPr>
          <p:cNvPicPr>
            <a:picLocks noChangeAspect="1"/>
          </p:cNvPicPr>
          <p:nvPr/>
        </p:nvPicPr>
        <p:blipFill>
          <a:blip r:embed="rId3"/>
          <a:stretch>
            <a:fillRect/>
          </a:stretch>
        </p:blipFill>
        <p:spPr>
          <a:xfrm>
            <a:off x="6397172" y="2295551"/>
            <a:ext cx="5630038" cy="4257311"/>
          </a:xfrm>
          <a:prstGeom prst="rect">
            <a:avLst/>
          </a:prstGeom>
        </p:spPr>
      </p:pic>
      <p:pic>
        <p:nvPicPr>
          <p:cNvPr id="10" name="Picture 9">
            <a:extLst>
              <a:ext uri="{FF2B5EF4-FFF2-40B4-BE49-F238E27FC236}">
                <a16:creationId xmlns:a16="http://schemas.microsoft.com/office/drawing/2014/main" id="{FC136F0A-9F67-4FB6-AE6A-35DEA2B6EA3F}"/>
              </a:ext>
            </a:extLst>
          </p:cNvPr>
          <p:cNvPicPr>
            <a:picLocks noChangeAspect="1"/>
          </p:cNvPicPr>
          <p:nvPr/>
        </p:nvPicPr>
        <p:blipFill>
          <a:blip r:embed="rId4"/>
          <a:stretch>
            <a:fillRect/>
          </a:stretch>
        </p:blipFill>
        <p:spPr>
          <a:xfrm>
            <a:off x="507191" y="2068140"/>
            <a:ext cx="5588809" cy="4712134"/>
          </a:xfrm>
          <a:prstGeom prst="rect">
            <a:avLst/>
          </a:prstGeom>
        </p:spPr>
      </p:pic>
    </p:spTree>
    <p:extLst>
      <p:ext uri="{BB962C8B-B14F-4D97-AF65-F5344CB8AC3E}">
        <p14:creationId xmlns:p14="http://schemas.microsoft.com/office/powerpoint/2010/main" val="2934408721"/>
      </p:ext>
    </p:extLst>
  </p:cSld>
  <p:clrMapOvr>
    <a:masterClrMapping/>
  </p:clrMapOvr>
  <p:transition>
    <p:fad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86EC9-54A6-4E5E-BC02-F5A97CA22B36}"/>
              </a:ext>
            </a:extLst>
          </p:cNvPr>
          <p:cNvSpPr txBox="1"/>
          <p:nvPr/>
        </p:nvSpPr>
        <p:spPr>
          <a:xfrm>
            <a:off x="6537911" y="-754803"/>
            <a:ext cx="5654090" cy="561211"/>
          </a:xfrm>
          <a:prstGeom prst="rect">
            <a:avLst/>
          </a:prstGeom>
          <a:solidFill>
            <a:srgbClr val="FF0066"/>
          </a:solidFill>
        </p:spPr>
        <p:txBody>
          <a:bodyPr wrap="square" lIns="179285" tIns="143428" rIns="179285" bIns="143428" rtlCol="0">
            <a:spAutoFit/>
          </a:bodyPr>
          <a:lstStyle/>
          <a:p>
            <a:pPr>
              <a:lnSpc>
                <a:spcPct val="90000"/>
              </a:lnSpc>
              <a:spcAft>
                <a:spcPts val="588"/>
              </a:spcAft>
            </a:pPr>
            <a:r>
              <a:rPr lang="en-US" sz="1961" dirty="0">
                <a:solidFill>
                  <a:schemeClr val="bg1"/>
                </a:solidFill>
              </a:rPr>
              <a:t>Thank You slide</a:t>
            </a:r>
          </a:p>
        </p:txBody>
      </p:sp>
      <p:sp>
        <p:nvSpPr>
          <p:cNvPr id="3" name="Title 2">
            <a:extLst>
              <a:ext uri="{FF2B5EF4-FFF2-40B4-BE49-F238E27FC236}">
                <a16:creationId xmlns:a16="http://schemas.microsoft.com/office/drawing/2014/main" id="{581BBE84-9D13-41FD-AB94-48384D386832}"/>
              </a:ext>
            </a:extLst>
          </p:cNvPr>
          <p:cNvSpPr txBox="1">
            <a:spLocks/>
          </p:cNvSpPr>
          <p:nvPr/>
        </p:nvSpPr>
        <p:spPr>
          <a:xfrm>
            <a:off x="493345" y="3035864"/>
            <a:ext cx="9144000" cy="498527"/>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dirty="0">
                <a:solidFill>
                  <a:schemeClr val="bg1"/>
                </a:solidFill>
              </a:rPr>
              <a:t>Thank you</a:t>
            </a:r>
          </a:p>
        </p:txBody>
      </p:sp>
    </p:spTree>
    <p:custDataLst>
      <p:tags r:id="rId1"/>
    </p:custDataLst>
    <p:extLst>
      <p:ext uri="{BB962C8B-B14F-4D97-AF65-F5344CB8AC3E}">
        <p14:creationId xmlns:p14="http://schemas.microsoft.com/office/powerpoint/2010/main" val="3775267537"/>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3027961"/>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2E502E80-FC0C-4D1A-BC2B-E41846C378CC}"/>
              </a:ext>
            </a:extLst>
          </p:cNvPr>
          <p:cNvSpPr>
            <a:spLocks noGrp="1"/>
          </p:cNvSpPr>
          <p:nvPr>
            <p:ph type="title"/>
          </p:nvPr>
        </p:nvSpPr>
        <p:spPr>
          <a:xfrm>
            <a:off x="426422" y="105340"/>
            <a:ext cx="11336039" cy="444523"/>
          </a:xfrm>
        </p:spPr>
        <p:txBody>
          <a:bodyPr/>
          <a:lstStyle/>
          <a:p>
            <a:r>
              <a:rPr lang="en-US" dirty="0"/>
              <a:t>Synapse Studio Features – Security (cont.)</a:t>
            </a:r>
          </a:p>
        </p:txBody>
      </p:sp>
      <p:graphicFrame>
        <p:nvGraphicFramePr>
          <p:cNvPr id="12" name="Table 4">
            <a:extLst>
              <a:ext uri="{FF2B5EF4-FFF2-40B4-BE49-F238E27FC236}">
                <a16:creationId xmlns:a16="http://schemas.microsoft.com/office/drawing/2014/main" id="{877126F2-BE84-4B10-BBBC-A71452DDC287}"/>
              </a:ext>
            </a:extLst>
          </p:cNvPr>
          <p:cNvGraphicFramePr>
            <a:graphicFrameLocks/>
          </p:cNvGraphicFramePr>
          <p:nvPr/>
        </p:nvGraphicFramePr>
        <p:xfrm>
          <a:off x="147815" y="899117"/>
          <a:ext cx="11893255" cy="5965079"/>
        </p:xfrm>
        <a:graphic>
          <a:graphicData uri="http://schemas.openxmlformats.org/drawingml/2006/table">
            <a:tbl>
              <a:tblPr firstRow="1" firstCol="1" bandRow="1"/>
              <a:tblGrid>
                <a:gridCol w="3615047">
                  <a:extLst>
                    <a:ext uri="{9D8B030D-6E8A-4147-A177-3AD203B41FA5}">
                      <a16:colId xmlns:a16="http://schemas.microsoft.com/office/drawing/2014/main" val="768737636"/>
                    </a:ext>
                  </a:extLst>
                </a:gridCol>
                <a:gridCol w="1034776">
                  <a:extLst>
                    <a:ext uri="{9D8B030D-6E8A-4147-A177-3AD203B41FA5}">
                      <a16:colId xmlns:a16="http://schemas.microsoft.com/office/drawing/2014/main" val="490029085"/>
                    </a:ext>
                  </a:extLst>
                </a:gridCol>
                <a:gridCol w="1034776">
                  <a:extLst>
                    <a:ext uri="{9D8B030D-6E8A-4147-A177-3AD203B41FA5}">
                      <a16:colId xmlns:a16="http://schemas.microsoft.com/office/drawing/2014/main" val="1474746565"/>
                    </a:ext>
                  </a:extLst>
                </a:gridCol>
                <a:gridCol w="1034776">
                  <a:extLst>
                    <a:ext uri="{9D8B030D-6E8A-4147-A177-3AD203B41FA5}">
                      <a16:colId xmlns:a16="http://schemas.microsoft.com/office/drawing/2014/main" val="2722101660"/>
                    </a:ext>
                  </a:extLst>
                </a:gridCol>
                <a:gridCol w="1034776">
                  <a:extLst>
                    <a:ext uri="{9D8B030D-6E8A-4147-A177-3AD203B41FA5}">
                      <a16:colId xmlns:a16="http://schemas.microsoft.com/office/drawing/2014/main" val="2977665762"/>
                    </a:ext>
                  </a:extLst>
                </a:gridCol>
                <a:gridCol w="1034776">
                  <a:extLst>
                    <a:ext uri="{9D8B030D-6E8A-4147-A177-3AD203B41FA5}">
                      <a16:colId xmlns:a16="http://schemas.microsoft.com/office/drawing/2014/main" val="3922889252"/>
                    </a:ext>
                  </a:extLst>
                </a:gridCol>
                <a:gridCol w="1034776">
                  <a:extLst>
                    <a:ext uri="{9D8B030D-6E8A-4147-A177-3AD203B41FA5}">
                      <a16:colId xmlns:a16="http://schemas.microsoft.com/office/drawing/2014/main" val="1517623631"/>
                    </a:ext>
                  </a:extLst>
                </a:gridCol>
                <a:gridCol w="1034776">
                  <a:extLst>
                    <a:ext uri="{9D8B030D-6E8A-4147-A177-3AD203B41FA5}">
                      <a16:colId xmlns:a16="http://schemas.microsoft.com/office/drawing/2014/main" val="4183509759"/>
                    </a:ext>
                  </a:extLst>
                </a:gridCol>
                <a:gridCol w="1034776">
                  <a:extLst>
                    <a:ext uri="{9D8B030D-6E8A-4147-A177-3AD203B41FA5}">
                      <a16:colId xmlns:a16="http://schemas.microsoft.com/office/drawing/2014/main" val="151197461"/>
                    </a:ext>
                  </a:extLst>
                </a:gridCol>
              </a:tblGrid>
              <a:tr h="673879">
                <a:tc>
                  <a:txBody>
                    <a:bodyPr/>
                    <a:lstStyle>
                      <a:lvl1pPr marL="0" algn="l" defTabSz="914192" rtl="0" eaLnBrk="1" latinLnBrk="0" hangingPunct="1">
                        <a:defRPr sz="1765" b="1" kern="1200">
                          <a:solidFill>
                            <a:schemeClr val="lt1"/>
                          </a:solidFill>
                          <a:latin typeface="Calibri" panose="020F0502020204030204"/>
                        </a:defRPr>
                      </a:lvl1pPr>
                      <a:lvl2pPr marL="457095" algn="l" defTabSz="914192" rtl="0" eaLnBrk="1" latinLnBrk="0" hangingPunct="1">
                        <a:defRPr sz="1765" b="1" kern="1200">
                          <a:solidFill>
                            <a:schemeClr val="lt1"/>
                          </a:solidFill>
                          <a:latin typeface="Calibri" panose="020F0502020204030204"/>
                        </a:defRPr>
                      </a:lvl2pPr>
                      <a:lvl3pPr marL="914192" algn="l" defTabSz="914192" rtl="0" eaLnBrk="1" latinLnBrk="0" hangingPunct="1">
                        <a:defRPr sz="1765" b="1" kern="1200">
                          <a:solidFill>
                            <a:schemeClr val="lt1"/>
                          </a:solidFill>
                          <a:latin typeface="Calibri" panose="020F0502020204030204"/>
                        </a:defRPr>
                      </a:lvl3pPr>
                      <a:lvl4pPr marL="1371287" algn="l" defTabSz="914192" rtl="0" eaLnBrk="1" latinLnBrk="0" hangingPunct="1">
                        <a:defRPr sz="1765" b="1" kern="1200">
                          <a:solidFill>
                            <a:schemeClr val="lt1"/>
                          </a:solidFill>
                          <a:latin typeface="Calibri" panose="020F0502020204030204"/>
                        </a:defRPr>
                      </a:lvl4pPr>
                      <a:lvl5pPr marL="1828383" algn="l" defTabSz="914192" rtl="0" eaLnBrk="1" latinLnBrk="0" hangingPunct="1">
                        <a:defRPr sz="1765" b="1" kern="1200">
                          <a:solidFill>
                            <a:schemeClr val="lt1"/>
                          </a:solidFill>
                          <a:latin typeface="Calibri" panose="020F0502020204030204"/>
                        </a:defRPr>
                      </a:lvl5pPr>
                      <a:lvl6pPr marL="2285479" algn="l" defTabSz="914192" rtl="0" eaLnBrk="1" latinLnBrk="0" hangingPunct="1">
                        <a:defRPr sz="1765" b="1" kern="1200">
                          <a:solidFill>
                            <a:schemeClr val="lt1"/>
                          </a:solidFill>
                          <a:latin typeface="Calibri" panose="020F0502020204030204"/>
                        </a:defRPr>
                      </a:lvl6pPr>
                      <a:lvl7pPr marL="2742575" algn="l" defTabSz="914192" rtl="0" eaLnBrk="1" latinLnBrk="0" hangingPunct="1">
                        <a:defRPr sz="1765" b="1" kern="1200">
                          <a:solidFill>
                            <a:schemeClr val="lt1"/>
                          </a:solidFill>
                          <a:latin typeface="Calibri" panose="020F0502020204030204"/>
                        </a:defRPr>
                      </a:lvl7pPr>
                      <a:lvl8pPr marL="3199670" algn="l" defTabSz="914192" rtl="0" eaLnBrk="1" latinLnBrk="0" hangingPunct="1">
                        <a:defRPr sz="1765" b="1" kern="1200">
                          <a:solidFill>
                            <a:schemeClr val="lt1"/>
                          </a:solidFill>
                          <a:latin typeface="Calibri" panose="020F0502020204030204"/>
                        </a:defRPr>
                      </a:lvl8pPr>
                      <a:lvl9pPr marL="3656767" algn="l" defTabSz="914192" rtl="0" eaLnBrk="1" latinLnBrk="0" hangingPunct="1">
                        <a:defRPr sz="1765" b="1" kern="1200">
                          <a:solidFill>
                            <a:schemeClr val="lt1"/>
                          </a:solidFill>
                          <a:latin typeface="Calibri" panose="020F0502020204030204"/>
                        </a:defRPr>
                      </a:lvl9pPr>
                    </a:lstStyle>
                    <a:p>
                      <a:pPr algn="ctr"/>
                      <a:r>
                        <a:rPr lang="en-US" sz="1100" b="1" dirty="0"/>
                        <a:t>Action</a:t>
                      </a:r>
                    </a:p>
                  </a:txBody>
                  <a:tcPr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p>
                      <a:pPr algn="ctr" fontAlgn="b"/>
                      <a:r>
                        <a:rPr lang="en-US" sz="1100" b="1" i="0" u="none" strike="noStrike">
                          <a:solidFill>
                            <a:srgbClr val="FFFFFF"/>
                          </a:solidFill>
                          <a:effectLst/>
                          <a:latin typeface="Calibri" panose="020F0502020204030204" pitchFamily="34" charset="0"/>
                        </a:rPr>
                        <a:t>Synapse Administrator</a:t>
                      </a:r>
                    </a:p>
                  </a:txBody>
                  <a:tcPr marL="9525" marR="9525" marT="9525" marB="0" anchor="ctr">
                    <a:lnL w="12700" cmpd="sng">
                      <a:solidFill>
                        <a:sysClr val="window" lastClr="FFFFFF"/>
                      </a:solidFill>
                    </a:lnL>
                    <a:lnR w="12700" cmpd="sng">
                      <a:solidFill>
                        <a:sysClr val="window" lastClr="FFFFFF"/>
                      </a:solidFill>
                    </a:lnR>
                    <a:lnT w="12700" cmpd="sng">
                      <a:solidFill>
                        <a:sysClr val="window" lastClr="FFFFFF"/>
                      </a:solidFill>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p>
                      <a:pPr algn="ctr" fontAlgn="b"/>
                      <a:r>
                        <a:rPr lang="en-US" sz="1100" b="1" i="0" u="none" strike="noStrike">
                          <a:solidFill>
                            <a:srgbClr val="FFFFFF"/>
                          </a:solidFill>
                          <a:effectLst/>
                          <a:latin typeface="Calibri" panose="020F0502020204030204" pitchFamily="34" charset="0"/>
                        </a:rPr>
                        <a:t>Synapse Contributor</a:t>
                      </a:r>
                    </a:p>
                  </a:txBody>
                  <a:tcPr marL="9525" marR="9525" marT="9525" marB="0" anchor="ctr">
                    <a:lnL w="12700" cmpd="sng">
                      <a:solidFill>
                        <a:sysClr val="window" lastClr="FFFFFF"/>
                      </a:solidFill>
                    </a:lnL>
                    <a:lnR w="12700" cmpd="sng">
                      <a:solidFill>
                        <a:sysClr val="window" lastClr="FFFFFF"/>
                      </a:solidFill>
                    </a:lnR>
                    <a:lnT w="12700" cmpd="sng">
                      <a:solidFill>
                        <a:sysClr val="window" lastClr="FFFFFF"/>
                      </a:solidFill>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p>
                      <a:pPr algn="ctr" fontAlgn="b"/>
                      <a:r>
                        <a:rPr lang="en-US" sz="1100" b="1" i="0" u="none" strike="noStrike">
                          <a:solidFill>
                            <a:srgbClr val="FFFFFF"/>
                          </a:solidFill>
                          <a:effectLst/>
                          <a:latin typeface="Calibri" panose="020F0502020204030204" pitchFamily="34" charset="0"/>
                        </a:rPr>
                        <a:t>Synapse Artifact Author</a:t>
                      </a:r>
                    </a:p>
                  </a:txBody>
                  <a:tcPr marL="9525" marR="9525" marT="9525" marB="0" anchor="ctr">
                    <a:lnL w="12700" cmpd="sng">
                      <a:solidFill>
                        <a:sysClr val="window" lastClr="FFFFFF"/>
                      </a:solidFill>
                    </a:lnL>
                    <a:lnR w="12700" cmpd="sng">
                      <a:solidFill>
                        <a:sysClr val="window" lastClr="FFFFFF"/>
                      </a:solidFill>
                    </a:lnR>
                    <a:lnT w="12700" cmpd="sng">
                      <a:solidFill>
                        <a:sysClr val="window" lastClr="FFFFFF"/>
                      </a:solidFill>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p>
                      <a:pPr algn="ctr" fontAlgn="b"/>
                      <a:r>
                        <a:rPr lang="en-US" sz="1100" b="1" i="0" u="none" strike="noStrike">
                          <a:solidFill>
                            <a:srgbClr val="FFFFFF"/>
                          </a:solidFill>
                          <a:effectLst/>
                          <a:latin typeface="Calibri" panose="020F0502020204030204" pitchFamily="34" charset="0"/>
                        </a:rPr>
                        <a:t>Synapse Artifact Reader</a:t>
                      </a:r>
                    </a:p>
                  </a:txBody>
                  <a:tcPr marL="9525" marR="9525" marT="9525" marB="0" anchor="ctr">
                    <a:lnL w="12700" cmpd="sng">
                      <a:solidFill>
                        <a:sysClr val="window" lastClr="FFFFFF"/>
                      </a:solidFill>
                    </a:lnL>
                    <a:lnR w="12700" cmpd="sng">
                      <a:solidFill>
                        <a:sysClr val="window" lastClr="FFFFFF"/>
                      </a:solidFill>
                    </a:lnR>
                    <a:lnT w="12700" cmpd="sng">
                      <a:solidFill>
                        <a:sysClr val="window" lastClr="FFFFFF"/>
                      </a:solidFill>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p>
                      <a:pPr algn="ctr" fontAlgn="b"/>
                      <a:r>
                        <a:rPr lang="en-US" sz="1100" b="1" i="0" u="none" strike="noStrike">
                          <a:solidFill>
                            <a:srgbClr val="FFFFFF"/>
                          </a:solidFill>
                          <a:effectLst/>
                          <a:latin typeface="Calibri" panose="020F0502020204030204" pitchFamily="34" charset="0"/>
                        </a:rPr>
                        <a:t>Synapse Compute Manager</a:t>
                      </a:r>
                    </a:p>
                  </a:txBody>
                  <a:tcPr marL="9525" marR="9525" marT="9525" marB="0" anchor="ctr">
                    <a:lnL w="12700" cmpd="sng">
                      <a:solidFill>
                        <a:sysClr val="window" lastClr="FFFFFF"/>
                      </a:solidFill>
                    </a:lnL>
                    <a:lnR w="12700" cmpd="sng">
                      <a:solidFill>
                        <a:sysClr val="window" lastClr="FFFFFF"/>
                      </a:solidFill>
                    </a:lnR>
                    <a:lnT w="12700" cmpd="sng">
                      <a:solidFill>
                        <a:sysClr val="window" lastClr="FFFFFF"/>
                      </a:solidFill>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p>
                      <a:pPr algn="ctr" fontAlgn="b"/>
                      <a:r>
                        <a:rPr lang="en-US" sz="1100" b="1" i="0" u="none" strike="noStrike">
                          <a:solidFill>
                            <a:srgbClr val="FFFFFF"/>
                          </a:solidFill>
                          <a:effectLst/>
                          <a:latin typeface="Calibri" panose="020F0502020204030204" pitchFamily="34" charset="0"/>
                        </a:rPr>
                        <a:t>Synapse Credential User</a:t>
                      </a:r>
                    </a:p>
                  </a:txBody>
                  <a:tcPr marL="9525" marR="9525" marT="9525" marB="0" anchor="ctr">
                    <a:lnL w="12700" cmpd="sng">
                      <a:solidFill>
                        <a:sysClr val="window" lastClr="FFFFFF"/>
                      </a:solidFill>
                    </a:lnL>
                    <a:lnR w="12700" cmpd="sng">
                      <a:solidFill>
                        <a:sysClr val="window" lastClr="FFFFFF"/>
                      </a:solidFill>
                    </a:lnR>
                    <a:lnT w="12700" cmpd="sng">
                      <a:solidFill>
                        <a:sysClr val="window" lastClr="FFFFFF"/>
                      </a:solidFill>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p>
                      <a:pPr algn="ctr" fontAlgn="b"/>
                      <a:r>
                        <a:rPr lang="en-US" sz="1100" b="1" i="0" u="none" strike="noStrike">
                          <a:solidFill>
                            <a:srgbClr val="FFFFFF"/>
                          </a:solidFill>
                          <a:effectLst/>
                          <a:latin typeface="Calibri" panose="020F0502020204030204" pitchFamily="34" charset="0"/>
                        </a:rPr>
                        <a:t>Synapse Managed Private Endpoint Administrator</a:t>
                      </a:r>
                    </a:p>
                  </a:txBody>
                  <a:tcPr marL="9525" marR="9525" marT="9525" marB="0" anchor="ctr">
                    <a:lnL w="12700" cmpd="sng">
                      <a:solidFill>
                        <a:sysClr val="window" lastClr="FFFFFF"/>
                      </a:solidFill>
                    </a:lnL>
                    <a:lnR w="12700" cmpd="sng">
                      <a:solidFill>
                        <a:sysClr val="window" lastClr="FFFFFF"/>
                      </a:solidFill>
                    </a:lnR>
                    <a:lnT w="12700" cmpd="sng">
                      <a:solidFill>
                        <a:sysClr val="window" lastClr="FFFFFF"/>
                      </a:solidFill>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p>
                      <a:pPr algn="ctr" fontAlgn="b"/>
                      <a:r>
                        <a:rPr lang="en-US" sz="1100" b="1" i="0" u="none" strike="noStrike">
                          <a:solidFill>
                            <a:srgbClr val="FFFFFF"/>
                          </a:solidFill>
                          <a:effectLst/>
                          <a:latin typeface="Calibri" panose="020F0502020204030204" pitchFamily="34" charset="0"/>
                        </a:rPr>
                        <a:t>Synapse Reader</a:t>
                      </a:r>
                    </a:p>
                  </a:txBody>
                  <a:tcPr marL="9525" marR="9525" marT="9525" marB="0" anchor="ctr">
                    <a:lnL w="12700" cmpd="sng">
                      <a:solidFill>
                        <a:sysClr val="window" lastClr="FFFFFF"/>
                      </a:solidFill>
                    </a:lnL>
                    <a:lnR w="12700" cmpd="sng">
                      <a:solidFill>
                        <a:sysClr val="window" lastClr="FFFFFF"/>
                      </a:solidFill>
                    </a:lnR>
                    <a:lnT w="12700" cmpd="sng">
                      <a:solidFill>
                        <a:sysClr val="window" lastClr="FFFFFF"/>
                      </a:solidFill>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472C4"/>
                    </a:solidFill>
                  </a:tcPr>
                </a:tc>
                <a:extLst>
                  <a:ext uri="{0D108BD9-81ED-4DB2-BD59-A6C34878D82A}">
                    <a16:rowId xmlns:a16="http://schemas.microsoft.com/office/drawing/2014/main" val="964149780"/>
                  </a:ext>
                </a:extLst>
              </a:tr>
              <a:tr h="240227">
                <a:tc>
                  <a:txBody>
                    <a:bodyPr/>
                    <a:lstStyle/>
                    <a:p>
                      <a:pPr algn="l" fontAlgn="b"/>
                      <a:r>
                        <a:rPr lang="en-US" sz="1100" b="0" i="0" u="none" strike="noStrike">
                          <a:solidFill>
                            <a:schemeClr val="bg1"/>
                          </a:solidFill>
                          <a:effectLst/>
                          <a:latin typeface="Calibri" panose="020F0502020204030204" pitchFamily="34" charset="0"/>
                        </a:rPr>
                        <a:t>workspaces/read</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381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mpd="sng">
                      <a:solidFill>
                        <a:sysClr val="window" lastClr="FFFFFF"/>
                      </a:solidFill>
                    </a:lnL>
                    <a:lnR w="12700" cmpd="sng">
                      <a:solidFill>
                        <a:sysClr val="window" lastClr="FFFFFF"/>
                      </a:solidFill>
                    </a:lnR>
                    <a:lnT w="381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mpd="sng">
                      <a:solidFill>
                        <a:sysClr val="window" lastClr="FFFFFF"/>
                      </a:solidFill>
                    </a:lnL>
                    <a:lnR w="12700" cmpd="sng">
                      <a:solidFill>
                        <a:sysClr val="window" lastClr="FFFFFF"/>
                      </a:solidFill>
                    </a:lnR>
                    <a:lnT w="381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mpd="sng">
                      <a:solidFill>
                        <a:sysClr val="window" lastClr="FFFFFF"/>
                      </a:solidFill>
                    </a:lnL>
                    <a:lnR w="12700" cmpd="sng">
                      <a:solidFill>
                        <a:sysClr val="window" lastClr="FFFFFF"/>
                      </a:solidFill>
                    </a:lnR>
                    <a:lnT w="381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mpd="sng">
                      <a:solidFill>
                        <a:sysClr val="window" lastClr="FFFFFF"/>
                      </a:solidFill>
                    </a:lnL>
                    <a:lnR w="12700" cmpd="sng">
                      <a:solidFill>
                        <a:sysClr val="window" lastClr="FFFFFF"/>
                      </a:solidFill>
                    </a:lnR>
                    <a:lnT w="381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mpd="sng">
                      <a:solidFill>
                        <a:sysClr val="window" lastClr="FFFFFF"/>
                      </a:solidFill>
                    </a:lnL>
                    <a:lnR w="12700" cmpd="sng">
                      <a:solidFill>
                        <a:sysClr val="window" lastClr="FFFFFF"/>
                      </a:solidFill>
                    </a:lnR>
                    <a:lnT w="381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mpd="sng">
                      <a:solidFill>
                        <a:sysClr val="window" lastClr="FFFFFF"/>
                      </a:solidFill>
                    </a:lnL>
                    <a:lnR w="12700" cmpd="sng">
                      <a:solidFill>
                        <a:sysClr val="window" lastClr="FFFFFF"/>
                      </a:solidFill>
                    </a:lnR>
                    <a:lnT w="381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mpd="sng">
                      <a:solidFill>
                        <a:sysClr val="window" lastClr="FFFFFF"/>
                      </a:solidFill>
                    </a:lnL>
                    <a:lnR w="12700" cmpd="sng">
                      <a:solidFill>
                        <a:sysClr val="window" lastClr="FFFFFF"/>
                      </a:solidFill>
                    </a:lnR>
                    <a:lnT w="381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4241120740"/>
                  </a:ext>
                </a:extLst>
              </a:tr>
              <a:tr h="240227">
                <a:tc>
                  <a:txBody>
                    <a:bodyPr/>
                    <a:lstStyle/>
                    <a:p>
                      <a:pPr algn="l" fontAlgn="b"/>
                      <a:r>
                        <a:rPr lang="en-US" sz="1100" b="0" i="0" u="none" strike="noStrike">
                          <a:solidFill>
                            <a:schemeClr val="bg1"/>
                          </a:solidFill>
                          <a:effectLst/>
                          <a:latin typeface="Calibri" panose="020F0502020204030204" pitchFamily="34" charset="0"/>
                        </a:rPr>
                        <a:t>workspaces/roleAssignments/write, delete</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1819515126"/>
                  </a:ext>
                </a:extLst>
              </a:tr>
              <a:tr h="240227">
                <a:tc>
                  <a:txBody>
                    <a:bodyPr/>
                    <a:lstStyle/>
                    <a:p>
                      <a:pPr algn="l" fontAlgn="b"/>
                      <a:r>
                        <a:rPr lang="en-US" sz="1100" b="0" i="0" u="none" strike="noStrike">
                          <a:solidFill>
                            <a:schemeClr val="bg1"/>
                          </a:solidFill>
                          <a:effectLst/>
                          <a:latin typeface="Calibri" panose="020F0502020204030204" pitchFamily="34" charset="0"/>
                        </a:rPr>
                        <a:t>workspaces/managedPrivateEndpoint/write, delete</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2298909397"/>
                  </a:ext>
                </a:extLst>
              </a:tr>
              <a:tr h="240227">
                <a:tc>
                  <a:txBody>
                    <a:bodyPr/>
                    <a:lstStyle/>
                    <a:p>
                      <a:pPr algn="l" fontAlgn="b"/>
                      <a:r>
                        <a:rPr lang="en-US" sz="1100" b="0" i="0" u="none" strike="noStrike">
                          <a:solidFill>
                            <a:schemeClr val="bg1"/>
                          </a:solidFill>
                          <a:effectLst/>
                          <a:latin typeface="Calibri" panose="020F0502020204030204" pitchFamily="34" charset="0"/>
                        </a:rPr>
                        <a:t>workspaces/bigDataPools/useCompute/action</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4284340458"/>
                  </a:ext>
                </a:extLst>
              </a:tr>
              <a:tr h="240227">
                <a:tc>
                  <a:txBody>
                    <a:bodyPr/>
                    <a:lstStyle/>
                    <a:p>
                      <a:pPr algn="l" fontAlgn="b"/>
                      <a:r>
                        <a:rPr lang="en-US" sz="1100" b="0" i="0" u="none" strike="noStrike">
                          <a:solidFill>
                            <a:schemeClr val="bg1"/>
                          </a:solidFill>
                          <a:effectLst/>
                          <a:latin typeface="Calibri" panose="020F0502020204030204" pitchFamily="34" charset="0"/>
                        </a:rPr>
                        <a:t>workspaces/bigDataPools/viewLogs/action</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533528786"/>
                  </a:ext>
                </a:extLst>
              </a:tr>
              <a:tr h="240227">
                <a:tc>
                  <a:txBody>
                    <a:bodyPr/>
                    <a:lstStyle/>
                    <a:p>
                      <a:pPr algn="l" fontAlgn="b"/>
                      <a:r>
                        <a:rPr lang="en-US" sz="1100" b="0" i="0" u="none" strike="noStrike">
                          <a:solidFill>
                            <a:schemeClr val="bg1"/>
                          </a:solidFill>
                          <a:effectLst/>
                          <a:latin typeface="Calibri" panose="020F0502020204030204" pitchFamily="34" charset="0"/>
                        </a:rPr>
                        <a:t>workspaces/integrationRuntimes/useCompute/action</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4179409272"/>
                  </a:ext>
                </a:extLst>
              </a:tr>
              <a:tr h="240227">
                <a:tc>
                  <a:txBody>
                    <a:bodyPr/>
                    <a:lstStyle/>
                    <a:p>
                      <a:pPr algn="l" fontAlgn="b"/>
                      <a:r>
                        <a:rPr lang="en-US" sz="1100" b="0" i="0" u="none" strike="noStrike">
                          <a:solidFill>
                            <a:schemeClr val="bg1"/>
                          </a:solidFill>
                          <a:effectLst/>
                          <a:latin typeface="Calibri" panose="020F0502020204030204" pitchFamily="34" charset="0"/>
                        </a:rPr>
                        <a:t>workspaces/integrationRuntimes/viewLogs/action</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704778931"/>
                  </a:ext>
                </a:extLst>
              </a:tr>
              <a:tr h="240227">
                <a:tc>
                  <a:txBody>
                    <a:bodyPr/>
                    <a:lstStyle/>
                    <a:p>
                      <a:pPr algn="l" fontAlgn="b"/>
                      <a:r>
                        <a:rPr lang="en-US" sz="1100" b="0" i="0" u="none" strike="noStrike">
                          <a:solidFill>
                            <a:schemeClr val="bg1"/>
                          </a:solidFill>
                          <a:effectLst/>
                          <a:latin typeface="Calibri" panose="020F0502020204030204" pitchFamily="34" charset="0"/>
                        </a:rPr>
                        <a:t>workspaces/artifacts/read</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832239021"/>
                  </a:ext>
                </a:extLst>
              </a:tr>
              <a:tr h="240227">
                <a:tc>
                  <a:txBody>
                    <a:bodyPr/>
                    <a:lstStyle/>
                    <a:p>
                      <a:pPr algn="l" fontAlgn="b"/>
                      <a:r>
                        <a:rPr lang="en-US" sz="1100" b="0" i="0" u="none" strike="noStrike">
                          <a:solidFill>
                            <a:schemeClr val="bg1"/>
                          </a:solidFill>
                          <a:effectLst/>
                          <a:latin typeface="Calibri" panose="020F0502020204030204" pitchFamily="34" charset="0"/>
                        </a:rPr>
                        <a:t>workspaces/notebooks/write, delete</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4032385558"/>
                  </a:ext>
                </a:extLst>
              </a:tr>
              <a:tr h="240227">
                <a:tc>
                  <a:txBody>
                    <a:bodyPr/>
                    <a:lstStyle/>
                    <a:p>
                      <a:pPr algn="l" fontAlgn="b"/>
                      <a:r>
                        <a:rPr lang="en-US" sz="1100" b="0" i="0" u="none" strike="noStrike">
                          <a:solidFill>
                            <a:schemeClr val="bg1"/>
                          </a:solidFill>
                          <a:effectLst/>
                          <a:latin typeface="Calibri" panose="020F0502020204030204" pitchFamily="34" charset="0"/>
                        </a:rPr>
                        <a:t>workspaces/sparkJobDefinitions/write, delete</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1562761908"/>
                  </a:ext>
                </a:extLst>
              </a:tr>
              <a:tr h="240227">
                <a:tc>
                  <a:txBody>
                    <a:bodyPr/>
                    <a:lstStyle/>
                    <a:p>
                      <a:pPr algn="l" fontAlgn="b"/>
                      <a:r>
                        <a:rPr lang="en-US" sz="1100" b="0" i="0" u="none" strike="noStrike">
                          <a:solidFill>
                            <a:schemeClr val="bg1"/>
                          </a:solidFill>
                          <a:effectLst/>
                          <a:latin typeface="Calibri" panose="020F0502020204030204" pitchFamily="34" charset="0"/>
                        </a:rPr>
                        <a:t>workspaces/sqlScripts/write, delete</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529184092"/>
                  </a:ext>
                </a:extLst>
              </a:tr>
              <a:tr h="240227">
                <a:tc>
                  <a:txBody>
                    <a:bodyPr/>
                    <a:lstStyle/>
                    <a:p>
                      <a:pPr algn="l" fontAlgn="b"/>
                      <a:r>
                        <a:rPr lang="en-US" sz="1100" b="0" i="0" u="none" strike="noStrike">
                          <a:solidFill>
                            <a:schemeClr val="bg1"/>
                          </a:solidFill>
                          <a:effectLst/>
                          <a:latin typeface="Calibri" panose="020F0502020204030204" pitchFamily="34" charset="0"/>
                        </a:rPr>
                        <a:t>workspaces/dataFlows/write, delete</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1515233627"/>
                  </a:ext>
                </a:extLst>
              </a:tr>
              <a:tr h="240227">
                <a:tc>
                  <a:txBody>
                    <a:bodyPr/>
                    <a:lstStyle/>
                    <a:p>
                      <a:pPr algn="l" fontAlgn="b"/>
                      <a:r>
                        <a:rPr lang="en-US" sz="1100" b="0" i="0" u="none" strike="noStrike">
                          <a:solidFill>
                            <a:schemeClr val="bg1"/>
                          </a:solidFill>
                          <a:effectLst/>
                          <a:latin typeface="Calibri" panose="020F0502020204030204" pitchFamily="34" charset="0"/>
                        </a:rPr>
                        <a:t>workspaces/pipelines/write, delete</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3948696301"/>
                  </a:ext>
                </a:extLst>
              </a:tr>
              <a:tr h="240227">
                <a:tc>
                  <a:txBody>
                    <a:bodyPr/>
                    <a:lstStyle/>
                    <a:p>
                      <a:pPr algn="l" fontAlgn="b"/>
                      <a:r>
                        <a:rPr lang="en-US" sz="1100" b="0" i="0" u="none" strike="noStrike">
                          <a:solidFill>
                            <a:schemeClr val="bg1"/>
                          </a:solidFill>
                          <a:effectLst/>
                          <a:latin typeface="Calibri" panose="020F0502020204030204" pitchFamily="34" charset="0"/>
                        </a:rPr>
                        <a:t>workspaces/triggers/write, delete</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1057801222"/>
                  </a:ext>
                </a:extLst>
              </a:tr>
              <a:tr h="240227">
                <a:tc>
                  <a:txBody>
                    <a:bodyPr/>
                    <a:lstStyle/>
                    <a:p>
                      <a:pPr algn="l" fontAlgn="b"/>
                      <a:r>
                        <a:rPr lang="en-US" sz="1100" b="0" i="0" u="none" strike="noStrike">
                          <a:solidFill>
                            <a:schemeClr val="bg1"/>
                          </a:solidFill>
                          <a:effectLst/>
                          <a:latin typeface="Calibri" panose="020F0502020204030204" pitchFamily="34" charset="0"/>
                        </a:rPr>
                        <a:t>workspaces/datasets/write, delete</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3323395111"/>
                  </a:ext>
                </a:extLst>
              </a:tr>
              <a:tr h="240227">
                <a:tc>
                  <a:txBody>
                    <a:bodyPr/>
                    <a:lstStyle/>
                    <a:p>
                      <a:pPr algn="l" fontAlgn="b"/>
                      <a:r>
                        <a:rPr lang="en-US" sz="1100" b="0" i="0" u="none" strike="noStrike">
                          <a:solidFill>
                            <a:schemeClr val="bg1"/>
                          </a:solidFill>
                          <a:effectLst/>
                          <a:latin typeface="Calibri" panose="020F0502020204030204" pitchFamily="34" charset="0"/>
                        </a:rPr>
                        <a:t>workspaces/libraries/write, delete</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2351063902"/>
                  </a:ext>
                </a:extLst>
              </a:tr>
              <a:tr h="240227">
                <a:tc>
                  <a:txBody>
                    <a:bodyPr/>
                    <a:lstStyle/>
                    <a:p>
                      <a:pPr algn="l" fontAlgn="b"/>
                      <a:r>
                        <a:rPr lang="en-US" sz="1100" b="0" i="0" u="none" strike="noStrike">
                          <a:solidFill>
                            <a:schemeClr val="bg1"/>
                          </a:solidFill>
                          <a:effectLst/>
                          <a:latin typeface="Calibri" panose="020F0502020204030204" pitchFamily="34" charset="0"/>
                        </a:rPr>
                        <a:t>workspaces/linkedServices/write, delete</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236610522"/>
                  </a:ext>
                </a:extLst>
              </a:tr>
              <a:tr h="240227">
                <a:tc>
                  <a:txBody>
                    <a:bodyPr/>
                    <a:lstStyle/>
                    <a:p>
                      <a:pPr algn="l" fontAlgn="b"/>
                      <a:r>
                        <a:rPr lang="en-US" sz="1100" b="0" i="0" u="none" strike="noStrike">
                          <a:solidFill>
                            <a:schemeClr val="bg1"/>
                          </a:solidFill>
                          <a:effectLst/>
                          <a:latin typeface="Calibri" panose="020F0502020204030204" pitchFamily="34" charset="0"/>
                        </a:rPr>
                        <a:t>workspaces/credentials/write, delete</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3533714953"/>
                  </a:ext>
                </a:extLst>
              </a:tr>
              <a:tr h="240227">
                <a:tc>
                  <a:txBody>
                    <a:bodyPr/>
                    <a:lstStyle/>
                    <a:p>
                      <a:pPr algn="l" fontAlgn="b"/>
                      <a:r>
                        <a:rPr lang="en-US" sz="1100" b="0" i="0" u="none" strike="noStrike">
                          <a:solidFill>
                            <a:schemeClr val="bg1"/>
                          </a:solidFill>
                          <a:effectLst/>
                          <a:latin typeface="Calibri" panose="020F0502020204030204" pitchFamily="34" charset="0"/>
                        </a:rPr>
                        <a:t>workspaces/notebooks/viewOutputs/action</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1624705352"/>
                  </a:ext>
                </a:extLst>
              </a:tr>
              <a:tr h="240227">
                <a:tc>
                  <a:txBody>
                    <a:bodyPr/>
                    <a:lstStyle/>
                    <a:p>
                      <a:pPr algn="l" fontAlgn="b"/>
                      <a:r>
                        <a:rPr lang="en-US" sz="1100" b="0" i="0" u="none" strike="noStrike">
                          <a:solidFill>
                            <a:schemeClr val="bg1"/>
                          </a:solidFill>
                          <a:effectLst/>
                          <a:latin typeface="Calibri" panose="020F0502020204030204" pitchFamily="34" charset="0"/>
                        </a:rPr>
                        <a:t>workspaces/pipelines/viewOutputs/action</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3168944844"/>
                  </a:ext>
                </a:extLst>
              </a:tr>
              <a:tr h="240227">
                <a:tc>
                  <a:txBody>
                    <a:bodyPr/>
                    <a:lstStyle/>
                    <a:p>
                      <a:pPr algn="l" fontAlgn="b"/>
                      <a:r>
                        <a:rPr lang="en-US" sz="1100" b="0" i="0" u="none" strike="noStrike">
                          <a:solidFill>
                            <a:schemeClr val="bg1"/>
                          </a:solidFill>
                          <a:effectLst/>
                          <a:latin typeface="Calibri" panose="020F0502020204030204" pitchFamily="34" charset="0"/>
                        </a:rPr>
                        <a:t>workspaces/linkedServices/useSecret/action</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algn="ctr" fontAlgn="b"/>
                      <a:r>
                        <a:rPr lang="en-US" sz="1100" b="0" i="0" u="none" strike="noStrike">
                          <a:solidFill>
                            <a:srgbClr val="000000"/>
                          </a:solidFill>
                          <a:effectLst/>
                          <a:latin typeface="Calibri" panose="020F0502020204030204" pitchFamily="34" charset="0"/>
                        </a:rPr>
                        <a:t>Yes</a:t>
                      </a: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algn="ctr" fontAlgn="b"/>
                      <a:r>
                        <a:rPr lang="en-US" sz="1100" b="0" i="0" u="none" strike="noStrike">
                          <a:solidFill>
                            <a:srgbClr val="000000"/>
                          </a:solidFill>
                          <a:effectLst/>
                          <a:latin typeface="Calibri" panose="020F0502020204030204" pitchFamily="34" charset="0"/>
                        </a:rPr>
                        <a:t>Yes</a:t>
                      </a: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2200472946"/>
                  </a:ext>
                </a:extLst>
              </a:tr>
              <a:tr h="240227">
                <a:tc>
                  <a:txBody>
                    <a:bodyPr/>
                    <a:lstStyle/>
                    <a:p>
                      <a:pPr algn="l" fontAlgn="b"/>
                      <a:r>
                        <a:rPr lang="en-US" sz="1100" b="0" i="0" u="none" strike="noStrike">
                          <a:solidFill>
                            <a:schemeClr val="bg1"/>
                          </a:solidFill>
                          <a:effectLst/>
                          <a:latin typeface="Calibri" panose="020F0502020204030204" pitchFamily="34" charset="0"/>
                        </a:rPr>
                        <a:t>workspaces/credentials/useSecret/action</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algn="ctr" fontAlgn="b"/>
                      <a:r>
                        <a:rPr lang="en-US" sz="1100" b="0" i="0" u="none" strike="noStrike">
                          <a:solidFill>
                            <a:srgbClr val="000000"/>
                          </a:solidFill>
                          <a:effectLst/>
                          <a:latin typeface="Calibri" panose="020F0502020204030204" pitchFamily="34" charset="0"/>
                        </a:rPr>
                        <a:t>Yes</a:t>
                      </a: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algn="ctr" fontAlgn="b"/>
                      <a:r>
                        <a:rPr lang="en-US" sz="1100" b="0" i="0" u="none" strike="noStrike">
                          <a:solidFill>
                            <a:srgbClr val="000000"/>
                          </a:solidFill>
                          <a:effectLst/>
                          <a:latin typeface="Calibri" panose="020F0502020204030204" pitchFamily="34" charset="0"/>
                        </a:rPr>
                        <a:t>Yes</a:t>
                      </a: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algn="ctr" fontAlgn="b"/>
                      <a:endParaRPr lang="en-US" sz="1100" b="0" i="0" u="none" strike="noStrike" dirty="0">
                        <a:solidFill>
                          <a:srgbClr val="000000"/>
                        </a:solidFill>
                        <a:effectLst/>
                        <a:latin typeface="Calibri" panose="020F0502020204030204" pitchFamily="34" charset="0"/>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3516778674"/>
                  </a:ext>
                </a:extLst>
              </a:tr>
            </a:tbl>
          </a:graphicData>
        </a:graphic>
      </p:graphicFrame>
    </p:spTree>
    <p:extLst>
      <p:ext uri="{BB962C8B-B14F-4D97-AF65-F5344CB8AC3E}">
        <p14:creationId xmlns:p14="http://schemas.microsoft.com/office/powerpoint/2010/main" val="4206032306"/>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_White_2_Apr_2018.potx" id="{26C96195-5F97-4020-9126-CF0686EA703A}" vid="{6C9527AC-54B1-4985-B6C5-6491A04A83FE}"/>
    </a:ext>
  </a:extLst>
</a:theme>
</file>

<file path=ppt/theme/theme2.xml><?xml version="1.0" encoding="utf-8"?>
<a:theme xmlns:a="http://schemas.openxmlformats.org/drawingml/2006/main" name="2_Microsoft Generic 2019">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Generic 2019" id="{4ABC6BCF-FD7A-46A7-A36A-64BF6F00D603}" vid="{6EC097A1-2104-44F4-B5E9-90B366587111}"/>
    </a:ext>
  </a:extLst>
</a:theme>
</file>

<file path=ppt/theme/theme3.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nalytics Surge" id="{B7E9C4FB-8A1E-484C-AED3-2AECD2C86771}" vid="{8A0B8DCD-B330-4A67-9266-6279227D5384}"/>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DE58024C6567C84081E25B892126C531" ma:contentTypeVersion="12" ma:contentTypeDescription="Create a new document." ma:contentTypeScope="" ma:versionID="dec3ea3f9c113f9720072b9a28ff950c">
  <xsd:schema xmlns:xsd="http://www.w3.org/2001/XMLSchema" xmlns:xs="http://www.w3.org/2001/XMLSchema" xmlns:p="http://schemas.microsoft.com/office/2006/metadata/properties" xmlns:ns2="7a42ea66-c3dc-4710-b631-02025482a5dd" xmlns:ns3="dba1f193-0e30-4fc9-87d8-4653d789ea3e" targetNamespace="http://schemas.microsoft.com/office/2006/metadata/properties" ma:root="true" ma:fieldsID="ff7db27f0e302d37d3b14ff7cd5c106f" ns2:_="" ns3:_="">
    <xsd:import namespace="7a42ea66-c3dc-4710-b631-02025482a5dd"/>
    <xsd:import namespace="dba1f193-0e30-4fc9-87d8-4653d789ea3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AutoTags" minOccurs="0"/>
                <xsd:element ref="ns2:MediaServiceLocation" minOccurs="0"/>
                <xsd:element ref="ns2:MediaServiceGenerationTime" minOccurs="0"/>
                <xsd:element ref="ns2:MediaServiceEventHashCode" minOccurs="0"/>
                <xsd:element ref="ns2:MediaServiceOCR"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a42ea66-c3dc-4710-b631-02025482a5d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Location" ma:index="14" nillable="true" ma:displayName="Location" ma:internalName="MediaServiceLocation"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ba1f193-0e30-4fc9-87d8-4653d789ea3e"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D9E5DC5-5989-45A6-A426-4A38DF7C661D}">
  <ds:schemaRefs>
    <ds:schemaRef ds:uri="http://schemas.openxmlformats.org/package/2006/metadata/core-properties"/>
    <ds:schemaRef ds:uri="dba1f193-0e30-4fc9-87d8-4653d789ea3e"/>
    <ds:schemaRef ds:uri="http://purl.org/dc/dcmitype/"/>
    <ds:schemaRef ds:uri="http://schemas.microsoft.com/office/infopath/2007/PartnerControls"/>
    <ds:schemaRef ds:uri="http://purl.org/dc/elements/1.1/"/>
    <ds:schemaRef ds:uri="http://schemas.microsoft.com/office/2006/metadata/properties"/>
    <ds:schemaRef ds:uri="7a42ea66-c3dc-4710-b631-02025482a5dd"/>
    <ds:schemaRef ds:uri="http://schemas.microsoft.com/office/2006/documentManagement/types"/>
    <ds:schemaRef ds:uri="http://purl.org/dc/terms/"/>
    <ds:schemaRef ds:uri="http://www.w3.org/XML/1998/namespace"/>
  </ds:schemaRefs>
</ds:datastoreItem>
</file>

<file path=customXml/itemProps2.xml><?xml version="1.0" encoding="utf-8"?>
<ds:datastoreItem xmlns:ds="http://schemas.openxmlformats.org/officeDocument/2006/customXml" ds:itemID="{067DA19C-7D5D-441A-8E3C-3B776EE24E49}">
  <ds:schemaRefs>
    <ds:schemaRef ds:uri="http://schemas.microsoft.com/sharepoint/v3/contenttype/forms"/>
  </ds:schemaRefs>
</ds:datastoreItem>
</file>

<file path=customXml/itemProps3.xml><?xml version="1.0" encoding="utf-8"?>
<ds:datastoreItem xmlns:ds="http://schemas.openxmlformats.org/officeDocument/2006/customXml" ds:itemID="{E4164E1B-18C5-4538-BFB3-91D0BD27203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a42ea66-c3dc-4710-b631-02025482a5dd"/>
    <ds:schemaRef ds:uri="dba1f193-0e30-4fc9-87d8-4653d789ea3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10779</TotalTime>
  <Words>9390</Words>
  <Application>Microsoft Office PowerPoint</Application>
  <PresentationFormat>Widescreen</PresentationFormat>
  <Paragraphs>1027</Paragraphs>
  <Slides>81</Slides>
  <Notes>75</Notes>
  <HiddenSlides>0</HiddenSlides>
  <MMClips>0</MMClips>
  <ScaleCrop>false</ScaleCrop>
  <HeadingPairs>
    <vt:vector size="6" baseType="variant">
      <vt:variant>
        <vt:lpstr>Fonts Used</vt:lpstr>
      </vt:variant>
      <vt:variant>
        <vt:i4>10</vt:i4>
      </vt:variant>
      <vt:variant>
        <vt:lpstr>Theme</vt:lpstr>
      </vt:variant>
      <vt:variant>
        <vt:i4>3</vt:i4>
      </vt:variant>
      <vt:variant>
        <vt:lpstr>Slide Titles</vt:lpstr>
      </vt:variant>
      <vt:variant>
        <vt:i4>81</vt:i4>
      </vt:variant>
    </vt:vector>
  </HeadingPairs>
  <TitlesOfParts>
    <vt:vector size="94" baseType="lpstr">
      <vt:lpstr>-apple-system</vt:lpstr>
      <vt:lpstr>Arial</vt:lpstr>
      <vt:lpstr>Calibri</vt:lpstr>
      <vt:lpstr>Consolas</vt:lpstr>
      <vt:lpstr>MentiText</vt:lpstr>
      <vt:lpstr>Segoe UI</vt:lpstr>
      <vt:lpstr>Segoe UI Light</vt:lpstr>
      <vt:lpstr>Segoe UI Semibold</vt:lpstr>
      <vt:lpstr>SFMono-Regular</vt:lpstr>
      <vt:lpstr>Wingdings</vt:lpstr>
      <vt:lpstr>Analytics Surge</vt:lpstr>
      <vt:lpstr>2_Microsoft Generic 2019</vt:lpstr>
      <vt:lpstr>Analytics Surge</vt:lpstr>
      <vt:lpstr>Welcome to  What is new in Azure Synapse Analytics  </vt:lpstr>
      <vt:lpstr>PowerPoint Presentation</vt:lpstr>
      <vt:lpstr>Mentimeter Poll</vt:lpstr>
      <vt:lpstr>What’s new in Azure Synapse Analytics overview</vt:lpstr>
      <vt:lpstr>Synapse Studio Features - Naming</vt:lpstr>
      <vt:lpstr>Synapse Studio Features – Knowledge Center</vt:lpstr>
      <vt:lpstr>Synapse Studio Features – File organization</vt:lpstr>
      <vt:lpstr>Synapse Studio Features - Security</vt:lpstr>
      <vt:lpstr>Synapse Studio Features – Security (cont.)</vt:lpstr>
      <vt:lpstr>Azure Synapse Link for Cosmos DB</vt:lpstr>
      <vt:lpstr>Enable Azure Synapse Link for Cosmos DB</vt:lpstr>
      <vt:lpstr>Create a container with analytical store</vt:lpstr>
      <vt:lpstr>Create a Cosmos DB Linked Service</vt:lpstr>
      <vt:lpstr>Query analytical Cosmos DB data from a serverless SQL pool</vt:lpstr>
      <vt:lpstr>Query analytical Cosmos DB data from Spark</vt:lpstr>
      <vt:lpstr>Serverless SQL pool enhancements</vt:lpstr>
      <vt:lpstr>Mentimeter Poll</vt:lpstr>
      <vt:lpstr>Deep dives for today</vt:lpstr>
      <vt:lpstr>GitHub integration and Azure DevOps for CI/CD</vt:lpstr>
      <vt:lpstr>Source control in Azure Synapse Studio</vt:lpstr>
      <vt:lpstr>GitHub Authorization</vt:lpstr>
      <vt:lpstr>Git Branches</vt:lpstr>
      <vt:lpstr>CI/CD with Azure DevOps</vt:lpstr>
      <vt:lpstr>Demo</vt:lpstr>
      <vt:lpstr>Mentimeter Poll</vt:lpstr>
      <vt:lpstr>Azure Machine Learning integration</vt:lpstr>
      <vt:lpstr>High level machine learning process</vt:lpstr>
      <vt:lpstr>Modeling with Spark ML Algorithms</vt:lpstr>
      <vt:lpstr>PowerPoint Presentation</vt:lpstr>
      <vt:lpstr>Modeling with Azure Machine Learning – Code Free</vt:lpstr>
      <vt:lpstr>Modeling with Azure Machine Learning – With Code</vt:lpstr>
      <vt:lpstr>Model deployment and scoring – Code Free</vt:lpstr>
      <vt:lpstr>Model deployment and scoring – Code Free (cont…)</vt:lpstr>
      <vt:lpstr>Predict</vt:lpstr>
      <vt:lpstr>What is ONNX?</vt:lpstr>
      <vt:lpstr>Leveraging Cognitive services</vt:lpstr>
      <vt:lpstr>Mentimeter Poll</vt:lpstr>
      <vt:lpstr>Lab environment overview</vt:lpstr>
      <vt:lpstr>PowerPoint Presentation</vt:lpstr>
      <vt:lpstr>PowerPoint Presentation</vt:lpstr>
      <vt:lpstr>PowerPoint Presentation</vt:lpstr>
      <vt:lpstr>PowerPoint Presentation</vt:lpstr>
      <vt:lpstr>Lab 01: Azure Machine Learning integration</vt:lpstr>
      <vt:lpstr>Azure Data Explorer integration</vt:lpstr>
      <vt:lpstr>What is Azure Data Explorer (ADX)?</vt:lpstr>
      <vt:lpstr>How did ADX come to be?</vt:lpstr>
      <vt:lpstr>Azure Data Explorer and Azure Synapse Analytics</vt:lpstr>
      <vt:lpstr>Mentimeter Poll</vt:lpstr>
      <vt:lpstr>Spark Updates</vt:lpstr>
      <vt:lpstr>UI Changes</vt:lpstr>
      <vt:lpstr>Configuration updates</vt:lpstr>
      <vt:lpstr>Microsoft Spark Utilities</vt:lpstr>
      <vt:lpstr>Spark Hyperspace</vt:lpstr>
      <vt:lpstr>MMLSpark</vt:lpstr>
      <vt:lpstr>Lab 02: Spark</vt:lpstr>
      <vt:lpstr>PowerPoint Presentation</vt:lpstr>
      <vt:lpstr>CDM – Common Data Model</vt:lpstr>
      <vt:lpstr>What is the Common Data Model</vt:lpstr>
      <vt:lpstr>Common data model documents</vt:lpstr>
      <vt:lpstr>Spark CDM connector</vt:lpstr>
      <vt:lpstr>CDM in Data Flows</vt:lpstr>
      <vt:lpstr>Azure Purview integration</vt:lpstr>
      <vt:lpstr>What is Azure Purview</vt:lpstr>
      <vt:lpstr>Connecting Purview with Azure Synapse</vt:lpstr>
      <vt:lpstr>Demo</vt:lpstr>
      <vt:lpstr>Lab 03: CDM</vt:lpstr>
      <vt:lpstr>PowerPoint Presentation</vt:lpstr>
      <vt:lpstr>Monitoring enhancements</vt:lpstr>
      <vt:lpstr>Monitoring enhancements</vt:lpstr>
      <vt:lpstr>Demo</vt:lpstr>
      <vt:lpstr>Migrating existing data warehouses</vt:lpstr>
      <vt:lpstr>PowerPoint Presentation</vt:lpstr>
      <vt:lpstr>Stage 1 – Lexing and parsing</vt:lpstr>
      <vt:lpstr>Translation results</vt:lpstr>
      <vt:lpstr>Demo</vt:lpstr>
      <vt:lpstr>Migrating from Azure Data Factory</vt:lpstr>
      <vt:lpstr>Migration from Azure Data Factory</vt:lpstr>
      <vt:lpstr>Mentimeter Poll</vt:lpstr>
      <vt:lpstr>Lab 04: Migrating ADF assets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Sean Norman</dc:creator>
  <cp:lastModifiedBy>Carey Payette</cp:lastModifiedBy>
  <cp:revision>279</cp:revision>
  <dcterms:created xsi:type="dcterms:W3CDTF">2020-05-01T23:34:12Z</dcterms:created>
  <dcterms:modified xsi:type="dcterms:W3CDTF">2021-03-30T14:00:18Z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senorman@microsoft.com</vt:lpwstr>
  </property>
  <property fmtid="{D5CDD505-2E9C-101B-9397-08002B2CF9AE}" pid="5" name="MSIP_Label_f42aa342-8706-4288-bd11-ebb85995028c_SetDate">
    <vt:lpwstr>2020-05-01T23:35:11.5968247Z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5a667b91-3ad0-41e7-9778-755b794ac106</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ContentTypeId">
    <vt:lpwstr>0x010100DE58024C6567C84081E25B892126C531</vt:lpwstr>
  </property>
</Properties>
</file>